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71" r:id="rId2"/>
    <p:sldId id="305" r:id="rId3"/>
    <p:sldId id="321" r:id="rId4"/>
    <p:sldId id="342" r:id="rId5"/>
    <p:sldId id="343" r:id="rId6"/>
    <p:sldId id="311" r:id="rId7"/>
    <p:sldId id="322" r:id="rId8"/>
    <p:sldId id="309" r:id="rId9"/>
    <p:sldId id="323" r:id="rId10"/>
    <p:sldId id="324" r:id="rId11"/>
    <p:sldId id="325" r:id="rId12"/>
    <p:sldId id="326" r:id="rId13"/>
    <p:sldId id="328" r:id="rId14"/>
    <p:sldId id="329" r:id="rId15"/>
    <p:sldId id="330" r:id="rId16"/>
    <p:sldId id="331" r:id="rId17"/>
    <p:sldId id="332" r:id="rId18"/>
    <p:sldId id="31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296" r:id="rId27"/>
    <p:sldId id="320" r:id="rId28"/>
    <p:sldId id="340" r:id="rId29"/>
    <p:sldId id="341" r:id="rId30"/>
    <p:sldId id="319" r:id="rId31"/>
    <p:sldId id="297" r:id="rId32"/>
    <p:sldId id="314" r:id="rId33"/>
    <p:sldId id="315" r:id="rId34"/>
    <p:sldId id="316" r:id="rId35"/>
    <p:sldId id="317" r:id="rId36"/>
    <p:sldId id="318" r:id="rId37"/>
    <p:sldId id="295" r:id="rId38"/>
    <p:sldId id="265" r:id="rId39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8D33"/>
    <a:srgbClr val="4F88D3"/>
    <a:srgbClr val="EA6C08"/>
    <a:srgbClr val="94B6E4"/>
    <a:srgbClr val="00C800"/>
    <a:srgbClr val="002856"/>
    <a:srgbClr val="CD6A18"/>
    <a:srgbClr val="A99AC2"/>
    <a:srgbClr val="94B7D6"/>
    <a:srgbClr val="E50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97802-8B35-430F-9387-76ED6FB17DBF}" v="198" dt="2023-01-13T04:49:05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588" autoAdjust="0"/>
  </p:normalViewPr>
  <p:slideViewPr>
    <p:cSldViewPr snapToGrid="0" snapToObjects="1">
      <p:cViewPr varScale="1">
        <p:scale>
          <a:sx n="44" d="100"/>
          <a:sy n="44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학생) 정해찬 (전기전자공학과)" userId="c206e3f8-eda4-4d29-847b-4522f9bfce41" providerId="ADAL" clId="{4A297802-8B35-430F-9387-76ED6FB17DBF}"/>
    <pc:docChg chg="undo custSel addSld delSld modSld sldOrd">
      <pc:chgData name="(학생) 정해찬 (전기전자공학과)" userId="c206e3f8-eda4-4d29-847b-4522f9bfce41" providerId="ADAL" clId="{4A297802-8B35-430F-9387-76ED6FB17DBF}" dt="2023-01-13T04:49:05.537" v="1583" actId="113"/>
      <pc:docMkLst>
        <pc:docMk/>
      </pc:docMkLst>
      <pc:sldChg chg="addSp modSp mod">
        <pc:chgData name="(학생) 정해찬 (전기전자공학과)" userId="c206e3f8-eda4-4d29-847b-4522f9bfce41" providerId="ADAL" clId="{4A297802-8B35-430F-9387-76ED6FB17DBF}" dt="2023-01-13T03:31:52.023" v="947" actId="14100"/>
        <pc:sldMkLst>
          <pc:docMk/>
          <pc:sldMk cId="3178583556" sldId="295"/>
        </pc:sldMkLst>
        <pc:spChg chg="add mod">
          <ac:chgData name="(학생) 정해찬 (전기전자공학과)" userId="c206e3f8-eda4-4d29-847b-4522f9bfce41" providerId="ADAL" clId="{4A297802-8B35-430F-9387-76ED6FB17DBF}" dt="2023-01-13T03:31:52.023" v="947" actId="14100"/>
          <ac:spMkLst>
            <pc:docMk/>
            <pc:sldMk cId="3178583556" sldId="295"/>
            <ac:spMk id="3" creationId="{6E17CBAA-9CC9-928B-EDEB-FE68F7DF601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31:30.903" v="909" actId="14100"/>
          <ac:spMkLst>
            <pc:docMk/>
            <pc:sldMk cId="3178583556" sldId="295"/>
            <ac:spMk id="4" creationId="{3A0F6367-6E5D-0620-AE0C-80BB6B13D04A}"/>
          </ac:spMkLst>
        </pc:spChg>
      </pc:sldChg>
      <pc:sldChg chg="del">
        <pc:chgData name="(학생) 정해찬 (전기전자공학과)" userId="c206e3f8-eda4-4d29-847b-4522f9bfce41" providerId="ADAL" clId="{4A297802-8B35-430F-9387-76ED6FB17DBF}" dt="2023-01-13T03:24:51.137" v="720" actId="47"/>
        <pc:sldMkLst>
          <pc:docMk/>
          <pc:sldMk cId="3439931487" sldId="298"/>
        </pc:sldMkLst>
      </pc:sldChg>
      <pc:sldChg chg="addSp modSp mod">
        <pc:chgData name="(학생) 정해찬 (전기전자공학과)" userId="c206e3f8-eda4-4d29-847b-4522f9bfce41" providerId="ADAL" clId="{4A297802-8B35-430F-9387-76ED6FB17DBF}" dt="2023-01-13T03:21:20.805" v="716" actId="20577"/>
        <pc:sldMkLst>
          <pc:docMk/>
          <pc:sldMk cId="2833231279" sldId="305"/>
        </pc:sldMkLst>
        <pc:spChg chg="mod">
          <ac:chgData name="(학생) 정해찬 (전기전자공학과)" userId="c206e3f8-eda4-4d29-847b-4522f9bfce41" providerId="ADAL" clId="{4A297802-8B35-430F-9387-76ED6FB17DBF}" dt="2023-01-13T03:21:20.805" v="716" actId="20577"/>
          <ac:spMkLst>
            <pc:docMk/>
            <pc:sldMk cId="2833231279" sldId="305"/>
            <ac:spMk id="6" creationId="{99275284-75AC-8631-F40F-30AFCE9618D9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0:40.776" v="323" actId="1076"/>
          <ac:spMkLst>
            <pc:docMk/>
            <pc:sldMk cId="2833231279" sldId="305"/>
            <ac:spMk id="7" creationId="{DFD3B29F-CB2A-9AE6-A2F0-C385F1E2137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10:34.295" v="322" actId="1076"/>
          <ac:picMkLst>
            <pc:docMk/>
            <pc:sldMk cId="2833231279" sldId="305"/>
            <ac:picMk id="8" creationId="{8089AC84-38F9-8953-6D0B-4BCA2FF75C18}"/>
          </ac:picMkLst>
        </pc:picChg>
      </pc:sldChg>
      <pc:sldChg chg="addSp modSp del mod">
        <pc:chgData name="(학생) 정해찬 (전기전자공학과)" userId="c206e3f8-eda4-4d29-847b-4522f9bfce41" providerId="ADAL" clId="{4A297802-8B35-430F-9387-76ED6FB17DBF}" dt="2023-01-13T03:22:23.943" v="717" actId="47"/>
        <pc:sldMkLst>
          <pc:docMk/>
          <pc:sldMk cId="1314734976" sldId="308"/>
        </pc:sldMkLst>
        <pc:spChg chg="add mod">
          <ac:chgData name="(학생) 정해찬 (전기전자공학과)" userId="c206e3f8-eda4-4d29-847b-4522f9bfce41" providerId="ADAL" clId="{4A297802-8B35-430F-9387-76ED6FB17DBF}" dt="2023-01-13T03:14:01.743" v="391" actId="208"/>
          <ac:spMkLst>
            <pc:docMk/>
            <pc:sldMk cId="1314734976" sldId="308"/>
            <ac:spMk id="2" creationId="{6C41B584-8C63-C637-0CFB-A6F0F0EC3EE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7.441" v="390" actId="207"/>
          <ac:spMkLst>
            <pc:docMk/>
            <pc:sldMk cId="1314734976" sldId="308"/>
            <ac:spMk id="3" creationId="{97BC9ABB-7CC4-EBD2-1454-531CCAF3E50E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3:50.485" v="388" actId="207"/>
          <ac:spMkLst>
            <pc:docMk/>
            <pc:sldMk cId="1314734976" sldId="308"/>
            <ac:spMk id="4" creationId="{85110AC8-4424-DCF9-4B2F-A0CA0F5BAD5D}"/>
          </ac:spMkLst>
        </pc:spChg>
        <pc:spChg chg="mod">
          <ac:chgData name="(학생) 정해찬 (전기전자공학과)" userId="c206e3f8-eda4-4d29-847b-4522f9bfce41" providerId="ADAL" clId="{4A297802-8B35-430F-9387-76ED6FB17DBF}" dt="2023-01-13T03:14:07.839" v="392" actId="14100"/>
          <ac:spMkLst>
            <pc:docMk/>
            <pc:sldMk cId="1314734976" sldId="308"/>
            <ac:spMk id="7" creationId="{AEC1E6D3-9067-2FD3-CA73-D5BA6D7C8BA3}"/>
          </ac:spMkLst>
        </pc:spChg>
      </pc:sldChg>
      <pc:sldChg chg="ord">
        <pc:chgData name="(학생) 정해찬 (전기전자공학과)" userId="c206e3f8-eda4-4d29-847b-4522f9bfce41" providerId="ADAL" clId="{4A297802-8B35-430F-9387-76ED6FB17DBF}" dt="2023-01-13T03:23:53.716" v="719"/>
        <pc:sldMkLst>
          <pc:docMk/>
          <pc:sldMk cId="342165817" sldId="311"/>
        </pc:sldMkLst>
      </pc:sldChg>
      <pc:sldChg chg="addSp modSp">
        <pc:chgData name="(학생) 정해찬 (전기전자공학과)" userId="c206e3f8-eda4-4d29-847b-4522f9bfce41" providerId="ADAL" clId="{4A297802-8B35-430F-9387-76ED6FB17DBF}" dt="2023-01-13T04:25:44.971" v="1344"/>
        <pc:sldMkLst>
          <pc:docMk/>
          <pc:sldMk cId="3791081410" sldId="312"/>
        </pc:sldMkLst>
        <pc:spChg chg="add mod">
          <ac:chgData name="(학생) 정해찬 (전기전자공학과)" userId="c206e3f8-eda4-4d29-847b-4522f9bfce41" providerId="ADAL" clId="{4A297802-8B35-430F-9387-76ED6FB17DBF}" dt="2023-01-13T04:25:44.971" v="1344"/>
          <ac:spMkLst>
            <pc:docMk/>
            <pc:sldMk cId="3791081410" sldId="312"/>
            <ac:spMk id="2" creationId="{55702FBF-B999-AA93-962E-8959FE2EE14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3:07:13.767" v="244" actId="1076"/>
        <pc:sldMkLst>
          <pc:docMk/>
          <pc:sldMk cId="1210114580" sldId="315"/>
        </pc:sldMkLst>
        <pc:spChg chg="add mod">
          <ac:chgData name="(학생) 정해찬 (전기전자공학과)" userId="c206e3f8-eda4-4d29-847b-4522f9bfce41" providerId="ADAL" clId="{4A297802-8B35-430F-9387-76ED6FB17DBF}" dt="2023-01-13T03:06:55.381" v="239" actId="20577"/>
          <ac:spMkLst>
            <pc:docMk/>
            <pc:sldMk cId="1210114580" sldId="315"/>
            <ac:spMk id="5" creationId="{3ED08F1C-5A75-3FF7-6D79-919AF1B0144F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07:13.767" v="244" actId="1076"/>
          <ac:spMkLst>
            <pc:docMk/>
            <pc:sldMk cId="1210114580" sldId="315"/>
            <ac:spMk id="7" creationId="{F2FF1DE3-116B-0BDA-21F6-0B13CF47E5FC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50.416" v="24" actId="14100"/>
          <ac:picMkLst>
            <pc:docMk/>
            <pc:sldMk cId="1210114580" sldId="315"/>
            <ac:picMk id="4" creationId="{B87DEC7E-0F39-D47F-2896-F8790B93E6E5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4:01:10.717" v="1138" actId="1076"/>
        <pc:sldMkLst>
          <pc:docMk/>
          <pc:sldMk cId="155194299" sldId="316"/>
        </pc:sldMkLst>
        <pc:spChg chg="add mod">
          <ac:chgData name="(학생) 정해찬 (전기전자공학과)" userId="c206e3f8-eda4-4d29-847b-4522f9bfce41" providerId="ADAL" clId="{4A297802-8B35-430F-9387-76ED6FB17DBF}" dt="2023-01-13T03:05:31.238" v="170" actId="1076"/>
          <ac:spMkLst>
            <pc:docMk/>
            <pc:sldMk cId="155194299" sldId="316"/>
            <ac:spMk id="2" creationId="{FC6EDCEC-6093-9574-B32C-A55070014677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05.137" v="1136" actId="1076"/>
          <ac:spMkLst>
            <pc:docMk/>
            <pc:sldMk cId="155194299" sldId="316"/>
            <ac:spMk id="5" creationId="{E982BB24-9CA1-E1DF-D1E6-EFA77B5494E0}"/>
          </ac:spMkLst>
        </pc:spChg>
        <pc:spChg chg="mod">
          <ac:chgData name="(학생) 정해찬 (전기전자공학과)" userId="c206e3f8-eda4-4d29-847b-4522f9bfce41" providerId="ADAL" clId="{4A297802-8B35-430F-9387-76ED6FB17DBF}" dt="2023-01-13T04:01:10.717" v="1138" actId="1076"/>
          <ac:spMkLst>
            <pc:docMk/>
            <pc:sldMk cId="155194299" sldId="316"/>
            <ac:spMk id="6" creationId="{19F36895-FDD0-C218-284C-6ECD8E29BA9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00:59.182" v="1134" actId="1076"/>
          <ac:spMkLst>
            <pc:docMk/>
            <pc:sldMk cId="155194299" sldId="316"/>
            <ac:spMk id="8" creationId="{054D7BA5-FA36-BF30-14F8-88F0EEE89458}"/>
          </ac:spMkLst>
        </pc:spChg>
        <pc:picChg chg="mod">
          <ac:chgData name="(학생) 정해찬 (전기전자공학과)" userId="c206e3f8-eda4-4d29-847b-4522f9bfce41" providerId="ADAL" clId="{4A297802-8B35-430F-9387-76ED6FB17DBF}" dt="2023-01-13T04:01:07.728" v="1137" actId="1076"/>
          <ac:picMkLst>
            <pc:docMk/>
            <pc:sldMk cId="155194299" sldId="316"/>
            <ac:picMk id="3" creationId="{CB4CC7A4-AED8-3B07-F3EF-CF60EC6CF21F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59:58.757" v="1074" actId="1076"/>
          <ac:picMkLst>
            <pc:docMk/>
            <pc:sldMk cId="155194299" sldId="316"/>
            <ac:picMk id="7" creationId="{064CC1EC-174C-B04B-D44D-C67565CBBCDD}"/>
          </ac:picMkLst>
        </pc:picChg>
        <pc:picChg chg="mod">
          <ac:chgData name="(학생) 정해찬 (전기전자공학과)" userId="c206e3f8-eda4-4d29-847b-4522f9bfce41" providerId="ADAL" clId="{4A297802-8B35-430F-9387-76ED6FB17DBF}" dt="2023-01-13T04:01:01.901" v="1135" actId="1076"/>
          <ac:picMkLst>
            <pc:docMk/>
            <pc:sldMk cId="155194299" sldId="316"/>
            <ac:picMk id="13" creationId="{F6046406-418A-5358-2606-080684890AB7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3:06:17.551" v="216" actId="1076"/>
        <pc:sldMkLst>
          <pc:docMk/>
          <pc:sldMk cId="3143161493" sldId="317"/>
        </pc:sldMkLst>
        <pc:spChg chg="add mod">
          <ac:chgData name="(학생) 정해찬 (전기전자공학과)" userId="c206e3f8-eda4-4d29-847b-4522f9bfce41" providerId="ADAL" clId="{4A297802-8B35-430F-9387-76ED6FB17DBF}" dt="2023-01-13T03:06:17.551" v="216" actId="1076"/>
          <ac:spMkLst>
            <pc:docMk/>
            <pc:sldMk cId="3143161493" sldId="317"/>
            <ac:spMk id="3" creationId="{C4E460B3-BB5D-E75A-2B5B-FB8B070BC0C3}"/>
          </ac:spMkLst>
        </pc:spChg>
        <pc:picChg chg="mod">
          <ac:chgData name="(학생) 정해찬 (전기전자공학과)" userId="c206e3f8-eda4-4d29-847b-4522f9bfce41" providerId="ADAL" clId="{4A297802-8B35-430F-9387-76ED6FB17DBF}" dt="2023-01-13T03:02:46.620" v="23" actId="14100"/>
          <ac:picMkLst>
            <pc:docMk/>
            <pc:sldMk cId="3143161493" sldId="317"/>
            <ac:picMk id="5" creationId="{A287E96E-7DF1-6A7C-049B-B6E257A6DF49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0.618" v="21" actId="478"/>
          <ac:picMkLst>
            <pc:docMk/>
            <pc:sldMk cId="3143161493" sldId="317"/>
            <ac:picMk id="14" creationId="{373384E9-ECE3-110B-468B-A7188F831742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02:42.022" v="22" actId="478"/>
          <ac:picMkLst>
            <pc:docMk/>
            <pc:sldMk cId="3143161493" sldId="317"/>
            <ac:picMk id="17" creationId="{6E99092B-A018-815F-B6BE-13AA74562A8F}"/>
          </ac:picMkLst>
        </pc:picChg>
      </pc:sldChg>
      <pc:sldChg chg="addSp delSp modSp mod">
        <pc:chgData name="(학생) 정해찬 (전기전자공학과)" userId="c206e3f8-eda4-4d29-847b-4522f9bfce41" providerId="ADAL" clId="{4A297802-8B35-430F-9387-76ED6FB17DBF}" dt="2023-01-13T04:02:24.041" v="1242" actId="478"/>
        <pc:sldMkLst>
          <pc:docMk/>
          <pc:sldMk cId="57882790" sldId="318"/>
        </pc:sldMkLst>
        <pc:spChg chg="add del mod">
          <ac:chgData name="(학생) 정해찬 (전기전자공학과)" userId="c206e3f8-eda4-4d29-847b-4522f9bfce41" providerId="ADAL" clId="{4A297802-8B35-430F-9387-76ED6FB17DBF}" dt="2023-01-13T04:02:24.041" v="1242" actId="478"/>
          <ac:spMkLst>
            <pc:docMk/>
            <pc:sldMk cId="57882790" sldId="318"/>
            <ac:spMk id="3" creationId="{41BBF2C7-14D8-55C5-0A6D-EE05DCD04809}"/>
          </ac:spMkLst>
        </pc:spChg>
      </pc:sldChg>
      <pc:sldChg chg="modSp">
        <pc:chgData name="(학생) 정해찬 (전기전자공학과)" userId="c206e3f8-eda4-4d29-847b-4522f9bfce41" providerId="ADAL" clId="{4A297802-8B35-430F-9387-76ED6FB17DBF}" dt="2023-01-13T03:54:37.093" v="1067" actId="20577"/>
        <pc:sldMkLst>
          <pc:docMk/>
          <pc:sldMk cId="945170878" sldId="320"/>
        </pc:sldMkLst>
        <pc:spChg chg="mod">
          <ac:chgData name="(학생) 정해찬 (전기전자공학과)" userId="c206e3f8-eda4-4d29-847b-4522f9bfce41" providerId="ADAL" clId="{4A297802-8B35-430F-9387-76ED6FB17DBF}" dt="2023-01-13T03:54:37.093" v="1067" actId="20577"/>
          <ac:spMkLst>
            <pc:docMk/>
            <pc:sldMk cId="945170878" sldId="320"/>
            <ac:spMk id="2" creationId="{B70473AC-E0D5-1576-331C-295C30E8D7EE}"/>
          </ac:spMkLst>
        </pc:spChg>
      </pc:sldChg>
      <pc:sldChg chg="modSp mod">
        <pc:chgData name="(학생) 정해찬 (전기전자공학과)" userId="c206e3f8-eda4-4d29-847b-4522f9bfce41" providerId="ADAL" clId="{4A297802-8B35-430F-9387-76ED6FB17DBF}" dt="2023-01-13T04:12:12.991" v="1317" actId="20577"/>
        <pc:sldMkLst>
          <pc:docMk/>
          <pc:sldMk cId="1112036008" sldId="321"/>
        </pc:sldMkLst>
        <pc:spChg chg="mod">
          <ac:chgData name="(학생) 정해찬 (전기전자공학과)" userId="c206e3f8-eda4-4d29-847b-4522f9bfce41" providerId="ADAL" clId="{4A297802-8B35-430F-9387-76ED6FB17DBF}" dt="2023-01-13T04:12:12.991" v="1317" actId="20577"/>
          <ac:spMkLst>
            <pc:docMk/>
            <pc:sldMk cId="1112036008" sldId="321"/>
            <ac:spMk id="7" creationId="{AEC1E6D3-9067-2FD3-CA73-D5BA6D7C8BA3}"/>
          </ac:spMkLst>
        </pc:spChg>
      </pc:sldChg>
      <pc:sldChg chg="modNotesTx">
        <pc:chgData name="(학생) 정해찬 (전기전자공학과)" userId="c206e3f8-eda4-4d29-847b-4522f9bfce41" providerId="ADAL" clId="{4A297802-8B35-430F-9387-76ED6FB17DBF}" dt="2023-01-13T04:17:43.536" v="1322" actId="20577"/>
        <pc:sldMkLst>
          <pc:docMk/>
          <pc:sldMk cId="1614346424" sldId="324"/>
        </pc:sldMkLst>
      </pc:sldChg>
      <pc:sldChg chg="modSp add del mod">
        <pc:chgData name="(학생) 정해찬 (전기전자공학과)" userId="c206e3f8-eda4-4d29-847b-4522f9bfce41" providerId="ADAL" clId="{4A297802-8B35-430F-9387-76ED6FB17DBF}" dt="2023-01-13T04:24:01.011" v="1324"/>
        <pc:sldMkLst>
          <pc:docMk/>
          <pc:sldMk cId="3892799626" sldId="329"/>
        </pc:sldMkLst>
        <pc:spChg chg="mod">
          <ac:chgData name="(학생) 정해찬 (전기전자공학과)" userId="c206e3f8-eda4-4d29-847b-4522f9bfce41" providerId="ADAL" clId="{4A297802-8B35-430F-9387-76ED6FB17DBF}" dt="2023-01-13T03:40:59.271" v="1009" actId="1076"/>
          <ac:spMkLst>
            <pc:docMk/>
            <pc:sldMk cId="3892799626" sldId="329"/>
            <ac:spMk id="65" creationId="{809C2347-9F6F-34DA-00FA-5C923491454B}"/>
          </ac:spMkLst>
        </pc:spChg>
        <pc:spChg chg="mod">
          <ac:chgData name="(학생) 정해찬 (전기전자공학과)" userId="c206e3f8-eda4-4d29-847b-4522f9bfce41" providerId="ADAL" clId="{4A297802-8B35-430F-9387-76ED6FB17DBF}" dt="2023-01-13T03:41:06.461" v="1010" actId="1076"/>
          <ac:spMkLst>
            <pc:docMk/>
            <pc:sldMk cId="3892799626" sldId="329"/>
            <ac:spMk id="71" creationId="{7EBEBC16-0818-EF1B-75CD-E1350CBA2508}"/>
          </ac:spMkLst>
        </pc:spChg>
      </pc:sldChg>
      <pc:sldChg chg="modSp add del">
        <pc:chgData name="(학생) 정해찬 (전기전자공학과)" userId="c206e3f8-eda4-4d29-847b-4522f9bfce41" providerId="ADAL" clId="{4A297802-8B35-430F-9387-76ED6FB17DBF}" dt="2023-01-13T04:45:35.337" v="1568" actId="47"/>
        <pc:sldMkLst>
          <pc:docMk/>
          <pc:sldMk cId="212405789" sldId="330"/>
        </pc:sldMkLst>
        <pc:spChg chg="mod">
          <ac:chgData name="(학생) 정해찬 (전기전자공학과)" userId="c206e3f8-eda4-4d29-847b-4522f9bfce41" providerId="ADAL" clId="{4A297802-8B35-430F-9387-76ED6FB17DBF}" dt="2023-01-13T03:42:21.636" v="1014"/>
          <ac:spMkLst>
            <pc:docMk/>
            <pc:sldMk cId="212405789" sldId="330"/>
            <ac:spMk id="71" creationId="{7EBEBC16-0818-EF1B-75CD-E1350CBA2508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25:42.290" v="1343" actId="1076"/>
        <pc:sldMkLst>
          <pc:docMk/>
          <pc:sldMk cId="3861341724" sldId="331"/>
        </pc:sldMkLst>
        <pc:spChg chg="add mod">
          <ac:chgData name="(학생) 정해찬 (전기전자공학과)" userId="c206e3f8-eda4-4d29-847b-4522f9bfce41" providerId="ADAL" clId="{4A297802-8B35-430F-9387-76ED6FB17DBF}" dt="2023-01-13T04:25:42.290" v="1343" actId="1076"/>
          <ac:spMkLst>
            <pc:docMk/>
            <pc:sldMk cId="3861341724" sldId="331"/>
            <ac:spMk id="2" creationId="{EC36C994-22EA-74C6-A0AD-4A10DEF9BFCA}"/>
          </ac:spMkLst>
        </pc:spChg>
      </pc:sldChg>
      <pc:sldChg chg="addSp delSp modSp mod">
        <pc:chgData name="(학생) 정해찬 (전기전자공학과)" userId="c206e3f8-eda4-4d29-847b-4522f9bfce41" providerId="ADAL" clId="{4A297802-8B35-430F-9387-76ED6FB17DBF}" dt="2023-01-13T04:30:03.117" v="1368" actId="208"/>
        <pc:sldMkLst>
          <pc:docMk/>
          <pc:sldMk cId="3437269935" sldId="332"/>
        </pc:sldMkLst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7" creationId="{485A4100-1011-7855-77F4-C2163B1CBE7A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8" creationId="{E5E052E3-C4CC-2199-FA6D-0095EE9EF1E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9" creationId="{4862255B-19DB-1226-876E-07DE72E0557C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8:59.072" v="1350" actId="1076"/>
          <ac:spMkLst>
            <pc:docMk/>
            <pc:sldMk cId="3437269935" sldId="332"/>
            <ac:spMk id="13" creationId="{A8136CE0-A30D-B1D7-2AD1-2677C8DDAE46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8:40.021" v="1347" actId="1076"/>
          <ac:picMkLst>
            <pc:docMk/>
            <pc:sldMk cId="3437269935" sldId="332"/>
            <ac:picMk id="3" creationId="{67F8AF34-D0E2-6F6B-10D9-48AF9BA591F3}"/>
          </ac:picMkLst>
        </pc:picChg>
        <pc:picChg chg="add mod">
          <ac:chgData name="(학생) 정해찬 (전기전자공학과)" userId="c206e3f8-eda4-4d29-847b-4522f9bfce41" providerId="ADAL" clId="{4A297802-8B35-430F-9387-76ED6FB17DBF}" dt="2023-01-13T04:28:59.072" v="1350" actId="1076"/>
          <ac:picMkLst>
            <pc:docMk/>
            <pc:sldMk cId="3437269935" sldId="332"/>
            <ac:picMk id="5" creationId="{43AA4DBD-66CA-BB3E-48B5-BE982835A104}"/>
          </ac:picMkLst>
        </pc:picChg>
        <pc:picChg chg="del">
          <ac:chgData name="(학생) 정해찬 (전기전자공학과)" userId="c206e3f8-eda4-4d29-847b-4522f9bfce41" providerId="ADAL" clId="{4A297802-8B35-430F-9387-76ED6FB17DBF}" dt="2023-01-13T04:28:37.646" v="1345" actId="478"/>
          <ac:picMkLst>
            <pc:docMk/>
            <pc:sldMk cId="3437269935" sldId="332"/>
            <ac:picMk id="27" creationId="{9B0000EA-F4B3-E783-2D90-7D94FBABC28D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30:03.117" v="1368" actId="208"/>
          <ac:cxnSpMkLst>
            <pc:docMk/>
            <pc:sldMk cId="3437269935" sldId="332"/>
            <ac:cxnSpMk id="16" creationId="{0CEA1656-821F-AE08-12E5-64EF22886E24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4:29:54.833" v="1365" actId="208"/>
        <pc:sldMkLst>
          <pc:docMk/>
          <pc:sldMk cId="744654770" sldId="333"/>
        </pc:sldMkLst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5" creationId="{CCA48E4F-4DE2-6041-D1AB-13620AE2454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7" creationId="{98185A6D-95D7-06C7-4314-8ABAB3FF4B32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9" creationId="{DF349ECD-BD28-DA93-37ED-0DA8A38E9C16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29:05.930" v="1351"/>
          <ac:spMkLst>
            <pc:docMk/>
            <pc:sldMk cId="744654770" sldId="333"/>
            <ac:spMk id="16" creationId="{F260C3E4-9CAF-6B2D-71EF-1FB441CDDFFF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4:29:05.930" v="1351"/>
          <ac:picMkLst>
            <pc:docMk/>
            <pc:sldMk cId="744654770" sldId="333"/>
            <ac:picMk id="4" creationId="{55DEEF0C-0A13-84F0-31D8-51825F0C94D1}"/>
          </ac:picMkLst>
        </pc:picChg>
        <pc:cxnChg chg="add mod">
          <ac:chgData name="(학생) 정해찬 (전기전자공학과)" userId="c206e3f8-eda4-4d29-847b-4522f9bfce41" providerId="ADAL" clId="{4A297802-8B35-430F-9387-76ED6FB17DBF}" dt="2023-01-13T04:29:51.081" v="1364" actId="208"/>
          <ac:cxnSpMkLst>
            <pc:docMk/>
            <pc:sldMk cId="744654770" sldId="333"/>
            <ac:cxnSpMk id="20" creationId="{8D14E5EC-1AEB-7D19-1456-F543EA6E23B2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54.833" v="1365" actId="208"/>
          <ac:cxnSpMkLst>
            <pc:docMk/>
            <pc:sldMk cId="744654770" sldId="333"/>
            <ac:cxnSpMk id="21" creationId="{729E51A2-F902-9EEE-9895-5DC1F562555B}"/>
          </ac:cxnSpMkLst>
        </pc:cxnChg>
        <pc:cxnChg chg="add mod">
          <ac:chgData name="(학생) 정해찬 (전기전자공학과)" userId="c206e3f8-eda4-4d29-847b-4522f9bfce41" providerId="ADAL" clId="{4A297802-8B35-430F-9387-76ED6FB17DBF}" dt="2023-01-13T04:29:47.791" v="1363" actId="208"/>
          <ac:cxnSpMkLst>
            <pc:docMk/>
            <pc:sldMk cId="744654770" sldId="333"/>
            <ac:cxnSpMk id="24" creationId="{EB286A1F-98CD-C65D-4B10-07D8CC227F66}"/>
          </ac:cxnSpMkLst>
        </pc:cxnChg>
      </pc:sldChg>
      <pc:sldChg chg="addSp modSp mod">
        <pc:chgData name="(학생) 정해찬 (전기전자공학과)" userId="c206e3f8-eda4-4d29-847b-4522f9bfce41" providerId="ADAL" clId="{4A297802-8B35-430F-9387-76ED6FB17DBF}" dt="2023-01-13T03:46:34.311" v="1022" actId="1076"/>
        <pc:sldMkLst>
          <pc:docMk/>
          <pc:sldMk cId="1419858719" sldId="334"/>
        </pc:sldMkLst>
        <pc:spChg chg="mod">
          <ac:chgData name="(학생) 정해찬 (전기전자공학과)" userId="c206e3f8-eda4-4d29-847b-4522f9bfce41" providerId="ADAL" clId="{4A297802-8B35-430F-9387-76ED6FB17DBF}" dt="2023-01-13T03:44:42.641" v="1017" actId="115"/>
          <ac:spMkLst>
            <pc:docMk/>
            <pc:sldMk cId="1419858719" sldId="334"/>
            <ac:spMk id="9" creationId="{D4DB940C-4BBD-3542-B33D-C664CA7231B2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46:34.311" v="1022" actId="1076"/>
          <ac:picMkLst>
            <pc:docMk/>
            <pc:sldMk cId="1419858719" sldId="334"/>
            <ac:picMk id="1026" creationId="{1AFA08B7-19DB-AFC0-F5D2-2478D772AB87}"/>
          </ac:picMkLst>
        </pc:picChg>
      </pc:sldChg>
      <pc:sldChg chg="modSp mod">
        <pc:chgData name="(학생) 정해찬 (전기전자공학과)" userId="c206e3f8-eda4-4d29-847b-4522f9bfce41" providerId="ADAL" clId="{4A297802-8B35-430F-9387-76ED6FB17DBF}" dt="2023-01-13T04:40:16.452" v="1550" actId="20577"/>
        <pc:sldMkLst>
          <pc:docMk/>
          <pc:sldMk cId="1869328639" sldId="336"/>
        </pc:sldMkLst>
        <pc:spChg chg="mod">
          <ac:chgData name="(학생) 정해찬 (전기전자공학과)" userId="c206e3f8-eda4-4d29-847b-4522f9bfce41" providerId="ADAL" clId="{4A297802-8B35-430F-9387-76ED6FB17DBF}" dt="2023-01-13T04:40:16.452" v="1550" actId="20577"/>
          <ac:spMkLst>
            <pc:docMk/>
            <pc:sldMk cId="1869328639" sldId="336"/>
            <ac:spMk id="17" creationId="{5FBDEC44-0512-CA6A-C9F3-810A3DACE4DC}"/>
          </ac:spMkLst>
        </pc:spChg>
      </pc:sldChg>
      <pc:sldChg chg="addSp modSp mod">
        <pc:chgData name="(학생) 정해찬 (전기전자공학과)" userId="c206e3f8-eda4-4d29-847b-4522f9bfce41" providerId="ADAL" clId="{4A297802-8B35-430F-9387-76ED6FB17DBF}" dt="2023-01-13T04:49:05.537" v="1583" actId="113"/>
        <pc:sldMkLst>
          <pc:docMk/>
          <pc:sldMk cId="2943801498" sldId="340"/>
        </pc:sldMkLst>
        <pc:spChg chg="mod">
          <ac:chgData name="(학생) 정해찬 (전기전자공학과)" userId="c206e3f8-eda4-4d29-847b-4522f9bfce41" providerId="ADAL" clId="{4A297802-8B35-430F-9387-76ED6FB17DBF}" dt="2023-01-13T04:49:05.537" v="1583" actId="113"/>
          <ac:spMkLst>
            <pc:docMk/>
            <pc:sldMk cId="2943801498" sldId="340"/>
            <ac:spMk id="2" creationId="{B70473AC-E0D5-1576-331C-295C30E8D7EE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55:06.057" v="1072" actId="1076"/>
          <ac:picMkLst>
            <pc:docMk/>
            <pc:sldMk cId="2943801498" sldId="340"/>
            <ac:picMk id="6" creationId="{EB462563-05A0-5A90-5150-77F7625739DF}"/>
          </ac:picMkLst>
        </pc:picChg>
      </pc:sldChg>
      <pc:sldChg chg="addSp modSp mod">
        <pc:chgData name="(학생) 정해찬 (전기전자공학과)" userId="c206e3f8-eda4-4d29-847b-4522f9bfce41" providerId="ADAL" clId="{4A297802-8B35-430F-9387-76ED6FB17DBF}" dt="2023-01-13T03:09:10.904" v="251" actId="1076"/>
        <pc:sldMkLst>
          <pc:docMk/>
          <pc:sldMk cId="2147893438" sldId="341"/>
        </pc:sldMkLst>
        <pc:spChg chg="mod">
          <ac:chgData name="(학생) 정해찬 (전기전자공학과)" userId="c206e3f8-eda4-4d29-847b-4522f9bfce41" providerId="ADAL" clId="{4A297802-8B35-430F-9387-76ED6FB17DBF}" dt="2023-01-13T03:09:08.200" v="250" actId="20577"/>
          <ac:spMkLst>
            <pc:docMk/>
            <pc:sldMk cId="2147893438" sldId="341"/>
            <ac:spMk id="6" creationId="{E5AA1A37-AF56-96FC-F641-CDF9BD96FB97}"/>
          </ac:spMkLst>
        </pc:spChg>
        <pc:picChg chg="add mod">
          <ac:chgData name="(학생) 정해찬 (전기전자공학과)" userId="c206e3f8-eda4-4d29-847b-4522f9bfce41" providerId="ADAL" clId="{4A297802-8B35-430F-9387-76ED6FB17DBF}" dt="2023-01-13T03:09:10.904" v="251" actId="1076"/>
          <ac:picMkLst>
            <pc:docMk/>
            <pc:sldMk cId="2147893438" sldId="341"/>
            <ac:picMk id="2" creationId="{B81A3E6D-CC6B-0F2E-C3C3-ABAA61404D96}"/>
          </ac:picMkLst>
        </pc:picChg>
        <pc:picChg chg="mod">
          <ac:chgData name="(학생) 정해찬 (전기전자공학과)" userId="c206e3f8-eda4-4d29-847b-4522f9bfce41" providerId="ADAL" clId="{4A297802-8B35-430F-9387-76ED6FB17DBF}" dt="2023-01-13T03:08:54.828" v="245" actId="14100"/>
          <ac:picMkLst>
            <pc:docMk/>
            <pc:sldMk cId="2147893438" sldId="341"/>
            <ac:picMk id="4" creationId="{C3AC3459-4EB3-B78D-E80C-3B3C1EC14684}"/>
          </ac:picMkLst>
        </pc:picChg>
      </pc:sldChg>
      <pc:sldChg chg="addSp modSp add mod">
        <pc:chgData name="(학생) 정해찬 (전기전자공학과)" userId="c206e3f8-eda4-4d29-847b-4522f9bfce41" providerId="ADAL" clId="{4A297802-8B35-430F-9387-76ED6FB17DBF}" dt="2023-01-13T03:18:56.356" v="641" actId="1076"/>
        <pc:sldMkLst>
          <pc:docMk/>
          <pc:sldMk cId="34122528" sldId="342"/>
        </pc:sldMkLst>
        <pc:spChg chg="mod">
          <ac:chgData name="(학생) 정해찬 (전기전자공학과)" userId="c206e3f8-eda4-4d29-847b-4522f9bfce41" providerId="ADAL" clId="{4A297802-8B35-430F-9387-76ED6FB17DBF}" dt="2023-01-13T03:18:44.868" v="638" actId="1076"/>
          <ac:spMkLst>
            <pc:docMk/>
            <pc:sldMk cId="34122528" sldId="342"/>
            <ac:spMk id="3" creationId="{97BC9ABB-7CC4-EBD2-1454-531CCAF3E50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2.107" v="640" actId="1076"/>
          <ac:spMkLst>
            <pc:docMk/>
            <pc:sldMk cId="34122528" sldId="342"/>
            <ac:spMk id="4" creationId="{85110AC8-4424-DCF9-4B2F-A0CA0F5BAD5D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8.201" v="639" actId="1076"/>
          <ac:spMkLst>
            <pc:docMk/>
            <pc:sldMk cId="34122528" sldId="342"/>
            <ac:spMk id="6" creationId="{17E49E2B-608D-0C5F-4C88-A2E845B1109E}"/>
          </ac:spMkLst>
        </pc:spChg>
        <pc:spChg chg="mod">
          <ac:chgData name="(학생) 정해찬 (전기전자공학과)" userId="c206e3f8-eda4-4d29-847b-4522f9bfce41" providerId="ADAL" clId="{4A297802-8B35-430F-9387-76ED6FB17DBF}" dt="2023-01-13T03:18:56.356" v="641" actId="1076"/>
          <ac:spMkLst>
            <pc:docMk/>
            <pc:sldMk cId="34122528" sldId="342"/>
            <ac:spMk id="7" creationId="{AEC1E6D3-9067-2FD3-CA73-D5BA6D7C8BA3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7:32.135" v="610" actId="20577"/>
          <ac:spMkLst>
            <pc:docMk/>
            <pc:sldMk cId="34122528" sldId="342"/>
            <ac:spMk id="9" creationId="{75A976BA-7BAD-C335-A343-0E27508C5304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3:18:43.334" v="637" actId="571"/>
          <ac:spMkLst>
            <pc:docMk/>
            <pc:sldMk cId="34122528" sldId="342"/>
            <ac:spMk id="13" creationId="{B80BE531-B5E0-D75B-DF77-95C7E364F023}"/>
          </ac:spMkLst>
        </pc:spChg>
      </pc:sldChg>
      <pc:sldChg chg="addSp delSp modSp add mod ord">
        <pc:chgData name="(학생) 정해찬 (전기전자공학과)" userId="c206e3f8-eda4-4d29-847b-4522f9bfce41" providerId="ADAL" clId="{4A297802-8B35-430F-9387-76ED6FB17DBF}" dt="2023-01-13T04:34:01.160" v="1529" actId="20577"/>
        <pc:sldMkLst>
          <pc:docMk/>
          <pc:sldMk cId="2320735754" sldId="343"/>
        </pc:sldMkLst>
        <pc:spChg chg="del">
          <ac:chgData name="(학생) 정해찬 (전기전자공학과)" userId="c206e3f8-eda4-4d29-847b-4522f9bfce41" providerId="ADAL" clId="{4A297802-8B35-430F-9387-76ED6FB17DBF}" dt="2023-01-13T03:25:20.887" v="724" actId="478"/>
          <ac:spMkLst>
            <pc:docMk/>
            <pc:sldMk cId="2320735754" sldId="343"/>
            <ac:spMk id="2" creationId="{085DF1EA-E208-14AD-E665-23670C048E97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4:01.160" v="1529" actId="20577"/>
          <ac:spMkLst>
            <pc:docMk/>
            <pc:sldMk cId="2320735754" sldId="343"/>
            <ac:spMk id="6" creationId="{9F6046CB-0CE9-D858-D6C7-FF33FFC15015}"/>
          </ac:spMkLst>
        </pc:spChg>
        <pc:spChg chg="add mod">
          <ac:chgData name="(학생) 정해찬 (전기전자공학과)" userId="c206e3f8-eda4-4d29-847b-4522f9bfce41" providerId="ADAL" clId="{4A297802-8B35-430F-9387-76ED6FB17DBF}" dt="2023-01-13T04:33:32.997" v="1479" actId="14100"/>
          <ac:spMkLst>
            <pc:docMk/>
            <pc:sldMk cId="2320735754" sldId="343"/>
            <ac:spMk id="7" creationId="{DF66364E-E2E7-36E4-FF79-F539C5C5C644}"/>
          </ac:spMkLst>
        </pc:spChg>
        <pc:spChg chg="mod">
          <ac:chgData name="(학생) 정해찬 (전기전자공학과)" userId="c206e3f8-eda4-4d29-847b-4522f9bfce41" providerId="ADAL" clId="{4A297802-8B35-430F-9387-76ED6FB17DBF}" dt="2023-01-13T04:33:55.281" v="1526" actId="1076"/>
          <ac:spMkLst>
            <pc:docMk/>
            <pc:sldMk cId="2320735754" sldId="343"/>
            <ac:spMk id="14" creationId="{B2976244-682F-61BB-5FFA-968BBB04B2A4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3.942" v="726" actId="478"/>
          <ac:spMkLst>
            <pc:docMk/>
            <pc:sldMk cId="2320735754" sldId="343"/>
            <ac:spMk id="18" creationId="{6AC2D6E8-F3BF-D0B2-FCA3-DDC1BCB7AC9C}"/>
          </ac:spMkLst>
        </pc:spChg>
        <pc:spChg chg="del">
          <ac:chgData name="(학생) 정해찬 (전기전자공학과)" userId="c206e3f8-eda4-4d29-847b-4522f9bfce41" providerId="ADAL" clId="{4A297802-8B35-430F-9387-76ED6FB17DBF}" dt="2023-01-13T03:25:25.703" v="728" actId="478"/>
          <ac:spMkLst>
            <pc:docMk/>
            <pc:sldMk cId="2320735754" sldId="343"/>
            <ac:spMk id="19" creationId="{30D86840-B118-7694-B9B8-302556986C5C}"/>
          </ac:spMkLst>
        </pc:spChg>
        <pc:picChg chg="del">
          <ac:chgData name="(학생) 정해찬 (전기전자공학과)" userId="c206e3f8-eda4-4d29-847b-4522f9bfce41" providerId="ADAL" clId="{4A297802-8B35-430F-9387-76ED6FB17DBF}" dt="2023-01-13T03:25:22.613" v="725" actId="478"/>
          <ac:picMkLst>
            <pc:docMk/>
            <pc:sldMk cId="2320735754" sldId="343"/>
            <ac:picMk id="4" creationId="{4D0E0794-9EA6-6F41-5C0E-F1FFDBC8B061}"/>
          </ac:picMkLst>
        </pc:picChg>
        <pc:picChg chg="del">
          <ac:chgData name="(학생) 정해찬 (전기전자공학과)" userId="c206e3f8-eda4-4d29-847b-4522f9bfce41" providerId="ADAL" clId="{4A297802-8B35-430F-9387-76ED6FB17DBF}" dt="2023-01-13T03:25:24.486" v="727" actId="478"/>
          <ac:picMkLst>
            <pc:docMk/>
            <pc:sldMk cId="2320735754" sldId="343"/>
            <ac:picMk id="8" creationId="{3DB1ABF4-AD48-7164-94AC-C801DFE177E4}"/>
          </ac:picMkLst>
        </pc:picChg>
      </pc:sldChg>
      <pc:sldChg chg="addSp delSp modSp add del mod">
        <pc:chgData name="(학생) 정해찬 (전기전자공학과)" userId="c206e3f8-eda4-4d29-847b-4522f9bfce41" providerId="ADAL" clId="{4A297802-8B35-430F-9387-76ED6FB17DBF}" dt="2023-01-13T04:45:36.618" v="1572"/>
        <pc:sldMkLst>
          <pc:docMk/>
          <pc:sldMk cId="1397330152" sldId="344"/>
        </pc:sldMkLst>
        <pc:picChg chg="add del mod">
          <ac:chgData name="(학생) 정해찬 (전기전자공학과)" userId="c206e3f8-eda4-4d29-847b-4522f9bfce41" providerId="ADAL" clId="{4A297802-8B35-430F-9387-76ED6FB17DBF}" dt="2023-01-13T04:45:36.207" v="1571"/>
          <ac:picMkLst>
            <pc:docMk/>
            <pc:sldMk cId="1397330152" sldId="344"/>
            <ac:picMk id="2" creationId="{121032F4-1FB5-3F9E-4911-374D991A69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C338-B2F1-4DC2-8FEE-C153F5734D0E}" type="datetimeFigureOut">
              <a:rPr lang="ko-KR" altLang="en-US" smtClean="0"/>
              <a:t>2023-01-13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2BAC-CB12-458C-9262-E83AC9A7C7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90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33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153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10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5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26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722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801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39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257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911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02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Curvature : </a:t>
            </a:r>
            <a:r>
              <a:rPr lang="ko-KR" altLang="en-US" dirty="0"/>
              <a:t>곡률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525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370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263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92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Curvature : </a:t>
            </a:r>
            <a:r>
              <a:rPr lang="ko-KR" altLang="en-US" dirty="0"/>
              <a:t>곡률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5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Curvature : </a:t>
            </a:r>
            <a:r>
              <a:rPr lang="ko-KR" altLang="en-US" dirty="0"/>
              <a:t>곡률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4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Curvature : </a:t>
            </a:r>
            <a:r>
              <a:rPr lang="ko-KR" altLang="en-US" dirty="0"/>
              <a:t>곡률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01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Curvature : </a:t>
            </a:r>
            <a:r>
              <a:rPr lang="ko-KR" altLang="en-US" dirty="0"/>
              <a:t>곡률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075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/>
              <a:t>The orange colored lines represent the same scan of j,</a:t>
            </a:r>
          </a:p>
          <a:p>
            <a:r>
              <a:rPr lang="en-US" altLang="ko-KR" sz="1800" dirty="0"/>
              <a:t> and the blue colored lines are the two consecutive scans.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8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13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76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2023-01-13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5.emf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4.gif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.emf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emf"/><Relationship Id="rId7" Type="http://schemas.openxmlformats.org/officeDocument/2006/relationships/image" Target="../media/image6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emf"/><Relationship Id="rId7" Type="http://schemas.openxmlformats.org/officeDocument/2006/relationships/image" Target="../media/image7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.emf"/><Relationship Id="rId7" Type="http://schemas.openxmlformats.org/officeDocument/2006/relationships/image" Target="../media/image8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4.gif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5.emf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gi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gif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5.emf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gif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5.emf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gif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5.emf"/><Relationship Id="rId9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0.png"/><Relationship Id="rId5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4.gif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4.gif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1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e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78227" y="5722826"/>
            <a:ext cx="19367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LOAM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725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 13, 2023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</a:t>
            </a: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lectrical </a:t>
            </a: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Engineering</a:t>
            </a:r>
            <a:endParaRPr lang="en-US" altLang="ko-KR" sz="2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1st Engineering Building Room 201</a:t>
            </a:r>
            <a:endParaRPr lang="en-US" altLang="ko-KR" sz="2200" dirty="0">
              <a:solidFill>
                <a:srgbClr val="002856"/>
              </a:solidFill>
              <a:latin typeface="Geomanist Light" charset="0"/>
              <a:ea typeface="Geomanist Light" charset="0"/>
              <a:cs typeface="Geomanist Light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Tel.  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+82 52 217 3542         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http://eche.unist.ac.krAddress</a:t>
            </a: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/>
              <p:nvPr/>
            </p:nvSpPr>
            <p:spPr>
              <a:xfrm>
                <a:off x="1119188" y="4320465"/>
                <a:ext cx="8122480" cy="14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320465"/>
                <a:ext cx="8122480" cy="1436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80150390-78EF-C959-1582-2A75F726B0D9}"/>
              </a:ext>
            </a:extLst>
          </p:cNvPr>
          <p:cNvSpPr/>
          <p:nvPr/>
        </p:nvSpPr>
        <p:spPr>
          <a:xfrm>
            <a:off x="982523" y="3760249"/>
            <a:ext cx="8304912" cy="224432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FA09E7E3-7E1A-78DA-76B4-30C97EBC8FFB}"/>
              </a:ext>
            </a:extLst>
          </p:cNvPr>
          <p:cNvSpPr txBox="1"/>
          <p:nvPr/>
        </p:nvSpPr>
        <p:spPr>
          <a:xfrm>
            <a:off x="1437859" y="3219709"/>
            <a:ext cx="280878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Curvature</a:t>
            </a: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E9851-091C-9F41-E682-9EB65D64C65A}"/>
                  </a:ext>
                </a:extLst>
              </p:cNvPr>
              <p:cNvSpPr txBox="1"/>
              <p:nvPr/>
            </p:nvSpPr>
            <p:spPr>
              <a:xfrm>
                <a:off x="982522" y="7711431"/>
                <a:ext cx="21400399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Separate a scan into four identical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subregions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Each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subregion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can provide maximally 2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edge points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and 4 </a:t>
                </a:r>
                <a:r>
                  <a:rPr lang="en-US" altLang="ko-KR" sz="4000" b="1" i="1" spc="-150" dirty="0">
                    <a:highlight>
                      <a:srgbClr val="FD2424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planar points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value is larger than a threshold =&gt;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edge points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value is larger than a threshold =&gt; </a:t>
                </a:r>
                <a:r>
                  <a:rPr lang="en-US" altLang="ko-KR" sz="4000" b="1" i="1" spc="-150" dirty="0">
                    <a:highlight>
                      <a:srgbClr val="FF00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planar points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E9851-091C-9F41-E682-9EB65D64C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2" y="7711431"/>
                <a:ext cx="21400399" cy="4401205"/>
              </a:xfrm>
              <a:prstGeom prst="rect">
                <a:avLst/>
              </a:prstGeom>
              <a:blipFill>
                <a:blip r:embed="rId6"/>
                <a:stretch>
                  <a:fillRect l="-1054" t="-3878" b="-5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00DF8F4-77DD-BF05-54E6-232AD4980CEB}"/>
              </a:ext>
            </a:extLst>
          </p:cNvPr>
          <p:cNvSpPr txBox="1"/>
          <p:nvPr/>
        </p:nvSpPr>
        <p:spPr>
          <a:xfrm>
            <a:off x="982522" y="6638118"/>
            <a:ext cx="2080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After calculate </a:t>
            </a:r>
            <a:r>
              <a:rPr lang="en-US" altLang="ko-KR" sz="40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Curvature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94791A-E3E2-FFD6-1F0A-2725E62E023B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4" name="직선 연결선 41">
            <a:extLst>
              <a:ext uri="{FF2B5EF4-FFF2-40B4-BE49-F238E27FC236}">
                <a16:creationId xmlns:a16="http://schemas.microsoft.com/office/drawing/2014/main" id="{3A46FC6F-7113-95BC-3594-496AD302E9DB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34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CA96B-657F-3029-0DB6-D0EB3E659AA1}"/>
              </a:ext>
            </a:extLst>
          </p:cNvPr>
          <p:cNvSpPr txBox="1"/>
          <p:nvPr/>
        </p:nvSpPr>
        <p:spPr>
          <a:xfrm>
            <a:off x="1119188" y="3146290"/>
            <a:ext cx="2080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Exceptional case for choosing </a:t>
            </a:r>
            <a:r>
              <a:rPr lang="en-US" altLang="ko-KR" sz="40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point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A82DAA-DF7B-2D92-5224-5EB5E36F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3" y="4169189"/>
            <a:ext cx="9377362" cy="3930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EB55A-1AE7-C32C-23A8-B1F9913B8DF4}"/>
              </a:ext>
            </a:extLst>
          </p:cNvPr>
          <p:cNvSpPr txBox="1"/>
          <p:nvPr/>
        </p:nvSpPr>
        <p:spPr>
          <a:xfrm>
            <a:off x="982523" y="8099469"/>
            <a:ext cx="16063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Problem</a:t>
            </a:r>
          </a:p>
          <a:p>
            <a:pPr marL="742950" indent="-742950">
              <a:buAutoNum type="alphaLcParenBoth"/>
            </a:pPr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Local planar surface that are roughly parallel to laser beam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-&gt;Misunderstand the plane as a point</a:t>
            </a:r>
          </a:p>
          <a:p>
            <a:endParaRPr lang="en-US" altLang="ko-KR" sz="40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(b) Point on boundary of occluded region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Misunderstand as an edge point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36CF06-2C03-40DC-48CE-1AC10872E91F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FEDB883F-233C-00A8-4588-663EEC428D4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237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CA96B-657F-3029-0DB6-D0EB3E659AA1}"/>
              </a:ext>
            </a:extLst>
          </p:cNvPr>
          <p:cNvSpPr txBox="1"/>
          <p:nvPr/>
        </p:nvSpPr>
        <p:spPr>
          <a:xfrm>
            <a:off x="1119188" y="3146290"/>
            <a:ext cx="2080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Exceptional case for choosing </a:t>
            </a:r>
            <a:r>
              <a:rPr lang="en-US" altLang="ko-KR" sz="40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point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A82DAA-DF7B-2D92-5224-5EB5E36F61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752"/>
          <a:stretch/>
        </p:blipFill>
        <p:spPr>
          <a:xfrm>
            <a:off x="982523" y="4169189"/>
            <a:ext cx="4618177" cy="3930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EB55A-1AE7-C32C-23A8-B1F9913B8DF4}"/>
              </a:ext>
            </a:extLst>
          </p:cNvPr>
          <p:cNvSpPr txBox="1"/>
          <p:nvPr/>
        </p:nvSpPr>
        <p:spPr>
          <a:xfrm>
            <a:off x="982523" y="8099469"/>
            <a:ext cx="2292522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Solution</a:t>
            </a:r>
          </a:p>
          <a:p>
            <a:pPr marL="742950" indent="-742950">
              <a:buAutoNum type="alphaLcParenBoth"/>
            </a:pPr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Calculate the normal vector and angle with the Laser Beam of the Local Surface near point B,                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 If two angle difference is close to vertical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 -&gt; Make it as exception if two angle difference is close to vertical</a:t>
            </a:r>
          </a:p>
          <a:p>
            <a:pPr marL="742950" indent="-742950">
              <a:buAutoNum type="alphaLcParenBoth"/>
            </a:pPr>
            <a:endParaRPr lang="en-US" altLang="ko-KR" sz="40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(b) If there is a difference by a specific gap in the direction of the Laser Beam Between point A and B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    -&gt; Make it as exception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D470A-E730-4D5F-F612-A0AB49B4E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100" y="4693909"/>
            <a:ext cx="4158587" cy="3341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695BB-5143-DDF1-E898-1936BD7048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91" r="-240"/>
          <a:stretch/>
        </p:blipFill>
        <p:spPr>
          <a:xfrm>
            <a:off x="11907638" y="4169189"/>
            <a:ext cx="4618177" cy="3930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E1FF3F-3E8E-723D-EED5-2B0F1D8BB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9253" y="4564915"/>
            <a:ext cx="4618177" cy="33221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6BD86C-7BCA-21F3-2FD1-4B0F6D3B3664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7" name="직선 연결선 41">
            <a:extLst>
              <a:ext uri="{FF2B5EF4-FFF2-40B4-BE49-F238E27FC236}">
                <a16:creationId xmlns:a16="http://schemas.microsoft.com/office/drawing/2014/main" id="{089C6CAE-D5D3-369B-CAB9-AE4F9706E5D3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32FA1E-1EB4-5DA0-C745-6EEEAAA6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31" y="3824008"/>
            <a:ext cx="10211850" cy="3918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C69608-8058-190B-2C2A-772D29A2E532}"/>
                  </a:ext>
                </a:extLst>
              </p:cNvPr>
              <p:cNvSpPr txBox="1"/>
              <p:nvPr/>
            </p:nvSpPr>
            <p:spPr>
              <a:xfrm>
                <a:off x="11435759" y="3279052"/>
                <a:ext cx="16063911" cy="532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:  The starting time of a sweep </a:t>
                </a: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Collected 3D PointCloud data of a sweep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Reprojected 3D PointCloud data of a sweep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,</m:t>
                    </m:r>
                  </m:oMath>
                </a14:m>
                <a:endParaRPr lang="en-US" altLang="ko-KR" sz="4000" b="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 Before starting a sweep </a:t>
                </a:r>
                <a14:m>
                  <m:oMath xmlns:m="http://schemas.openxmlformats.org/officeDocument/2006/math">
                    <m:r>
                      <a:rPr lang="en-US" altLang="ko-KR" sz="400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+1</m:t>
                    </m:r>
                  </m:oMath>
                </a14:m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:  Collected 3D PointCloud data of a sweep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+1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  <a:p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C69608-8058-190B-2C2A-772D29A2E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759" y="3279052"/>
                <a:ext cx="16063911" cy="532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4367E7-BEA8-5CC1-E830-3A62A365824B}"/>
                  </a:ext>
                </a:extLst>
              </p:cNvPr>
              <p:cNvSpPr txBox="1"/>
              <p:nvPr/>
            </p:nvSpPr>
            <p:spPr>
              <a:xfrm>
                <a:off x="982523" y="9093101"/>
                <a:ext cx="22925227" cy="2921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 use to estimate Lidar Motion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"</m:t>
                    </m:r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 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_</a:t>
                </a:r>
                <a:r>
                  <a:rPr lang="en-US" altLang="ko-KR" sz="3200" i="1" spc="-150" dirty="0">
                    <a:latin typeface="Times New Roman" panose="02020603050405020304" pitchFamily="18" charset="0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LOAM</a:t>
                </a:r>
              </a:p>
              <a:p>
                <a:endParaRPr lang="en-US" altLang="ko-KR" sz="3200" i="1" spc="-150" dirty="0">
                  <a:latin typeface="Times New Roman" panose="02020603050405020304" pitchFamily="18" charset="0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Times New Roman" panose="02020603050405020304" pitchFamily="18" charset="0"/>
                  </a:rPr>
                  <a:t>-&gt;  Finding Correspondence of 3D PointCloud data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4000" spc="-150" dirty="0">
                  <a:latin typeface="나눔고딕" pitchFamily="2" charset="-127"/>
                  <a:ea typeface="나눔고딕" pitchFamily="2" charset="-127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Times New Roman" panose="02020603050405020304" pitchFamily="18" charset="0"/>
                  </a:rPr>
                  <a:t>     </a:t>
                </a:r>
                <a:r>
                  <a:rPr lang="en-US" altLang="ko-KR" sz="4000" b="1" spc="-150" dirty="0">
                    <a:solidFill>
                      <a:srgbClr val="002856"/>
                    </a:solidFill>
                    <a:latin typeface="나눔고딕" pitchFamily="2" charset="-127"/>
                    <a:ea typeface="나눔고딕" pitchFamily="2" charset="-127"/>
                    <a:cs typeface="Times New Roman" panose="02020603050405020304" pitchFamily="18" charset="0"/>
                  </a:rPr>
                  <a:t>=  B. Finding Feature Point Correspondence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4367E7-BEA8-5CC1-E830-3A62A3658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9093101"/>
                <a:ext cx="22925227" cy="2921569"/>
              </a:xfrm>
              <a:prstGeom prst="rect">
                <a:avLst/>
              </a:prstGeom>
              <a:blipFill>
                <a:blip r:embed="rId6"/>
                <a:stretch>
                  <a:fillRect l="-931" t="-4802" b="-8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F9AE9F0-F41E-6DCC-68A8-BEEC42AC7FD4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8" name="직선 연결선 41">
            <a:extLst>
              <a:ext uri="{FF2B5EF4-FFF2-40B4-BE49-F238E27FC236}">
                <a16:creationId xmlns:a16="http://schemas.microsoft.com/office/drawing/2014/main" id="{6A3B5B6B-3D8A-9FEF-2D63-DE24B2BA2016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98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41D437C-C59A-ED6A-9756-6C2182A50EEA}"/>
              </a:ext>
            </a:extLst>
          </p:cNvPr>
          <p:cNvCxnSpPr>
            <a:cxnSpLocks/>
          </p:cNvCxnSpPr>
          <p:nvPr/>
        </p:nvCxnSpPr>
        <p:spPr>
          <a:xfrm flipV="1">
            <a:off x="1918447" y="3859431"/>
            <a:ext cx="0" cy="3675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0090C0-FAA9-61F4-0014-5DE367FE6AFB}"/>
              </a:ext>
            </a:extLst>
          </p:cNvPr>
          <p:cNvSpPr txBox="1"/>
          <p:nvPr/>
        </p:nvSpPr>
        <p:spPr>
          <a:xfrm rot="16200000">
            <a:off x="491144" y="5297316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Point ID</a:t>
            </a:r>
            <a:r>
              <a:rPr lang="en-US" altLang="ko-KR" sz="36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C7B2C-67FA-28FE-FB9A-86A1190001D7}"/>
              </a:ext>
            </a:extLst>
          </p:cNvPr>
          <p:cNvSpPr txBox="1"/>
          <p:nvPr/>
        </p:nvSpPr>
        <p:spPr>
          <a:xfrm>
            <a:off x="12595411" y="6673236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Time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734BD-2F02-16FD-B839-24D096126491}"/>
                  </a:ext>
                </a:extLst>
              </p:cNvPr>
              <p:cNvSpPr txBox="1"/>
              <p:nvPr/>
            </p:nvSpPr>
            <p:spPr>
              <a:xfrm>
                <a:off x="11657970" y="7552890"/>
                <a:ext cx="1313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734BD-2F02-16FD-B839-24D09612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970" y="7552890"/>
                <a:ext cx="131384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DB8F527-92D4-A943-1436-4B6E3C16A91E}"/>
              </a:ext>
            </a:extLst>
          </p:cNvPr>
          <p:cNvCxnSpPr>
            <a:cxnSpLocks/>
          </p:cNvCxnSpPr>
          <p:nvPr/>
        </p:nvCxnSpPr>
        <p:spPr>
          <a:xfrm flipV="1">
            <a:off x="5403998" y="4881407"/>
            <a:ext cx="0" cy="26535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AC34AD6-CE26-BB78-8280-90A586531074}"/>
              </a:ext>
            </a:extLst>
          </p:cNvPr>
          <p:cNvCxnSpPr>
            <a:cxnSpLocks/>
          </p:cNvCxnSpPr>
          <p:nvPr/>
        </p:nvCxnSpPr>
        <p:spPr>
          <a:xfrm flipV="1">
            <a:off x="2624580" y="4881407"/>
            <a:ext cx="2796988" cy="2653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56C984-8B77-C337-65BE-0810708A7CB6}"/>
              </a:ext>
            </a:extLst>
          </p:cNvPr>
          <p:cNvCxnSpPr>
            <a:cxnSpLocks/>
          </p:cNvCxnSpPr>
          <p:nvPr/>
        </p:nvCxnSpPr>
        <p:spPr>
          <a:xfrm flipV="1">
            <a:off x="5421568" y="5969572"/>
            <a:ext cx="1608841" cy="156538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7925019-53B0-FF46-C9F5-D4390BFDFACE}"/>
              </a:ext>
            </a:extLst>
          </p:cNvPr>
          <p:cNvCxnSpPr>
            <a:cxnSpLocks/>
          </p:cNvCxnSpPr>
          <p:nvPr/>
        </p:nvCxnSpPr>
        <p:spPr>
          <a:xfrm flipV="1">
            <a:off x="1887423" y="8338154"/>
            <a:ext cx="0" cy="3675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93FFDC-6551-C346-C94C-0B231F3FE639}"/>
              </a:ext>
            </a:extLst>
          </p:cNvPr>
          <p:cNvSpPr txBox="1"/>
          <p:nvPr/>
        </p:nvSpPr>
        <p:spPr>
          <a:xfrm rot="16200000">
            <a:off x="460120" y="9776039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Point ID</a:t>
            </a:r>
            <a:r>
              <a:rPr lang="en-US" altLang="ko-KR" sz="36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ECD65C-29DB-4A78-4389-B69E909F3FE7}"/>
              </a:ext>
            </a:extLst>
          </p:cNvPr>
          <p:cNvSpPr txBox="1"/>
          <p:nvPr/>
        </p:nvSpPr>
        <p:spPr>
          <a:xfrm>
            <a:off x="12564387" y="11151959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Time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496990-4C19-0925-A304-C773C8B36FB3}"/>
                  </a:ext>
                </a:extLst>
              </p:cNvPr>
              <p:cNvSpPr txBox="1"/>
              <p:nvPr/>
            </p:nvSpPr>
            <p:spPr>
              <a:xfrm>
                <a:off x="11657970" y="11970058"/>
                <a:ext cx="1313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496990-4C19-0925-A304-C773C8B3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970" y="11970058"/>
                <a:ext cx="131384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DCE6BE-B83A-AA7F-6848-9D358A0D8CB0}"/>
              </a:ext>
            </a:extLst>
          </p:cNvPr>
          <p:cNvCxnSpPr>
            <a:cxnSpLocks/>
          </p:cNvCxnSpPr>
          <p:nvPr/>
        </p:nvCxnSpPr>
        <p:spPr>
          <a:xfrm flipV="1">
            <a:off x="5372615" y="9360130"/>
            <a:ext cx="0" cy="26535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FAA66D3-602E-A928-4E48-E7AD265F6EBE}"/>
              </a:ext>
            </a:extLst>
          </p:cNvPr>
          <p:cNvCxnSpPr>
            <a:cxnSpLocks/>
          </p:cNvCxnSpPr>
          <p:nvPr/>
        </p:nvCxnSpPr>
        <p:spPr>
          <a:xfrm flipV="1">
            <a:off x="8185453" y="9360130"/>
            <a:ext cx="0" cy="265355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EA64F0-FBAF-7DB3-A20D-5E565A352565}"/>
              </a:ext>
            </a:extLst>
          </p:cNvPr>
          <p:cNvCxnSpPr>
            <a:cxnSpLocks/>
          </p:cNvCxnSpPr>
          <p:nvPr/>
        </p:nvCxnSpPr>
        <p:spPr>
          <a:xfrm>
            <a:off x="1880347" y="7534960"/>
            <a:ext cx="115308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2646D9E-782B-768B-D997-8CCECB9D415B}"/>
              </a:ext>
            </a:extLst>
          </p:cNvPr>
          <p:cNvCxnSpPr>
            <a:cxnSpLocks/>
          </p:cNvCxnSpPr>
          <p:nvPr/>
        </p:nvCxnSpPr>
        <p:spPr>
          <a:xfrm flipV="1">
            <a:off x="8228242" y="10408799"/>
            <a:ext cx="1608841" cy="1565387"/>
          </a:xfrm>
          <a:prstGeom prst="line">
            <a:avLst/>
          </a:prstGeom>
          <a:ln w="76200">
            <a:solidFill>
              <a:srgbClr val="E50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6EC0C04-316D-EB08-A181-31E85192C819}"/>
              </a:ext>
            </a:extLst>
          </p:cNvPr>
          <p:cNvCxnSpPr>
            <a:cxnSpLocks/>
          </p:cNvCxnSpPr>
          <p:nvPr/>
        </p:nvCxnSpPr>
        <p:spPr>
          <a:xfrm flipV="1">
            <a:off x="5406394" y="9342201"/>
            <a:ext cx="2796988" cy="26535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CBA4B8-2F7D-E139-F680-29B0DD6E582F}"/>
              </a:ext>
            </a:extLst>
          </p:cNvPr>
          <p:cNvCxnSpPr>
            <a:cxnSpLocks/>
          </p:cNvCxnSpPr>
          <p:nvPr/>
        </p:nvCxnSpPr>
        <p:spPr>
          <a:xfrm flipV="1">
            <a:off x="2593556" y="9360130"/>
            <a:ext cx="2796988" cy="2653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4B7D379-D572-D3FF-3A13-51B5A64CEB93}"/>
              </a:ext>
            </a:extLst>
          </p:cNvPr>
          <p:cNvCxnSpPr>
            <a:cxnSpLocks/>
          </p:cNvCxnSpPr>
          <p:nvPr/>
        </p:nvCxnSpPr>
        <p:spPr>
          <a:xfrm>
            <a:off x="1849323" y="12013683"/>
            <a:ext cx="115308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3E0F0D-59F5-33FD-4032-588077EA76C8}"/>
                  </a:ext>
                </a:extLst>
              </p:cNvPr>
              <p:cNvSpPr txBox="1"/>
              <p:nvPr/>
            </p:nvSpPr>
            <p:spPr>
              <a:xfrm>
                <a:off x="5117097" y="7489504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33E0F0D-59F5-33FD-4032-588077EA7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097" y="7489504"/>
                <a:ext cx="511035" cy="646331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C43356-BD1A-4CD1-1095-DF75EBE0A992}"/>
                  </a:ext>
                </a:extLst>
              </p:cNvPr>
              <p:cNvSpPr txBox="1"/>
              <p:nvPr/>
            </p:nvSpPr>
            <p:spPr>
              <a:xfrm>
                <a:off x="5159886" y="11970057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C43356-BD1A-4CD1-1095-DF75EBE0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86" y="11970057"/>
                <a:ext cx="511035" cy="646331"/>
              </a:xfrm>
              <a:prstGeom prst="rect">
                <a:avLst/>
              </a:prstGeom>
              <a:blipFill>
                <a:blip r:embed="rId7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B1199D-6D7C-21C8-DF65-87154FCA5279}"/>
                  </a:ext>
                </a:extLst>
              </p:cNvPr>
              <p:cNvSpPr txBox="1"/>
              <p:nvPr/>
            </p:nvSpPr>
            <p:spPr>
              <a:xfrm>
                <a:off x="7947864" y="11970056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B1199D-6D7C-21C8-DF65-87154FCA5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64" y="11970056"/>
                <a:ext cx="511035" cy="646331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A5ED65-318B-875B-9C94-448CD53B156A}"/>
                  </a:ext>
                </a:extLst>
              </p:cNvPr>
              <p:cNvSpPr txBox="1"/>
              <p:nvPr/>
            </p:nvSpPr>
            <p:spPr>
              <a:xfrm>
                <a:off x="3539261" y="9920500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A5ED65-318B-875B-9C94-448CD53B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61" y="9920500"/>
                <a:ext cx="511035" cy="646331"/>
              </a:xfrm>
              <a:prstGeom prst="rect">
                <a:avLst/>
              </a:prstGeom>
              <a:blipFill>
                <a:blip r:embed="rId9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F41F66-2C27-42AD-904D-C983074CA9C2}"/>
                  </a:ext>
                </a:extLst>
              </p:cNvPr>
              <p:cNvSpPr txBox="1"/>
              <p:nvPr/>
            </p:nvSpPr>
            <p:spPr>
              <a:xfrm>
                <a:off x="3539261" y="5404554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F41F66-2C27-42AD-904D-C983074CA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261" y="5404554"/>
                <a:ext cx="511035" cy="646331"/>
              </a:xfrm>
              <a:prstGeom prst="rect">
                <a:avLst/>
              </a:prstGeom>
              <a:blipFill>
                <a:blip r:embed="rId10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E71843-389C-5510-2F24-AE14FF87F1C3}"/>
                  </a:ext>
                </a:extLst>
              </p:cNvPr>
              <p:cNvSpPr txBox="1"/>
              <p:nvPr/>
            </p:nvSpPr>
            <p:spPr>
              <a:xfrm>
                <a:off x="5939094" y="5396323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E71843-389C-5510-2F24-AE14FF87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094" y="5396323"/>
                <a:ext cx="511035" cy="646331"/>
              </a:xfrm>
              <a:prstGeom prst="rect">
                <a:avLst/>
              </a:prstGeom>
              <a:blipFill>
                <a:blip r:embed="rId11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D535C9A-FEC8-B7BB-7546-E3CC37C883B8}"/>
                  </a:ext>
                </a:extLst>
              </p:cNvPr>
              <p:cNvSpPr txBox="1"/>
              <p:nvPr/>
            </p:nvSpPr>
            <p:spPr>
              <a:xfrm>
                <a:off x="5966150" y="9920500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D535C9A-FEC8-B7BB-7546-E3CC37C88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50" y="9920500"/>
                <a:ext cx="511035" cy="646331"/>
              </a:xfrm>
              <a:prstGeom prst="rect">
                <a:avLst/>
              </a:prstGeom>
              <a:blipFill>
                <a:blip r:embed="rId12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DFFE4-9390-F1B7-31BF-0425AD4262D5}"/>
                  </a:ext>
                </a:extLst>
              </p:cNvPr>
              <p:cNvSpPr txBox="1"/>
              <p:nvPr/>
            </p:nvSpPr>
            <p:spPr>
              <a:xfrm>
                <a:off x="4740370" y="6094857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DDFFE4-9390-F1B7-31BF-0425AD42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370" y="6094857"/>
                <a:ext cx="511035" cy="646331"/>
              </a:xfrm>
              <a:prstGeom prst="rect">
                <a:avLst/>
              </a:prstGeom>
              <a:blipFill>
                <a:blip r:embed="rId13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1F3C98-174F-7E1B-6DB4-BA5D17830150}"/>
                  </a:ext>
                </a:extLst>
              </p:cNvPr>
              <p:cNvSpPr txBox="1"/>
              <p:nvPr/>
            </p:nvSpPr>
            <p:spPr>
              <a:xfrm>
                <a:off x="4730037" y="10643926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91F3C98-174F-7E1B-6DB4-BA5D17830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37" y="10643926"/>
                <a:ext cx="511035" cy="646331"/>
              </a:xfrm>
              <a:prstGeom prst="rect">
                <a:avLst/>
              </a:prstGeom>
              <a:blipFill>
                <a:blip r:embed="rId1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E17D6E-970C-283E-53B2-1D5FF13839A6}"/>
                  </a:ext>
                </a:extLst>
              </p:cNvPr>
              <p:cNvSpPr txBox="1"/>
              <p:nvPr/>
            </p:nvSpPr>
            <p:spPr>
              <a:xfrm>
                <a:off x="7189031" y="10689246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E17D6E-970C-283E-53B2-1D5FF138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031" y="10689246"/>
                <a:ext cx="511035" cy="646331"/>
              </a:xfrm>
              <a:prstGeom prst="rect">
                <a:avLst/>
              </a:prstGeom>
              <a:blipFill>
                <a:blip r:embed="rId15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4B2246-50AE-609D-1F5B-A92A3DA4DFB4}"/>
                  </a:ext>
                </a:extLst>
              </p:cNvPr>
              <p:cNvSpPr txBox="1"/>
              <p:nvPr/>
            </p:nvSpPr>
            <p:spPr>
              <a:xfrm>
                <a:off x="8584862" y="9922782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14B2246-50AE-609D-1F5B-A92A3DA4D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862" y="9922782"/>
                <a:ext cx="511035" cy="646331"/>
              </a:xfrm>
              <a:prstGeom prst="rect">
                <a:avLst/>
              </a:prstGeom>
              <a:blipFill>
                <a:blip r:embed="rId16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09C2347-9F6F-34DA-00FA-5C923491454B}"/>
                  </a:ext>
                </a:extLst>
              </p:cNvPr>
              <p:cNvSpPr txBox="1"/>
              <p:nvPr/>
            </p:nvSpPr>
            <p:spPr>
              <a:xfrm>
                <a:off x="14738800" y="4771635"/>
                <a:ext cx="8239944" cy="2428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As time past point include gradually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4000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𝒫</m:t>
                          </m:r>
                        </m:e>
                        <m:sub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𝑘</m:t>
                          </m:r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09C2347-9F6F-34DA-00FA-5C9234914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800" y="4771635"/>
                <a:ext cx="8239944" cy="2428165"/>
              </a:xfrm>
              <a:prstGeom prst="rect">
                <a:avLst/>
              </a:prstGeom>
              <a:blipFill>
                <a:blip r:embed="rId17"/>
                <a:stretch>
                  <a:fillRect l="-2665" t="-45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469D469-1A77-5E50-B8F5-0EDE6290F808}"/>
                  </a:ext>
                </a:extLst>
              </p:cNvPr>
              <p:cNvSpPr txBox="1"/>
              <p:nvPr/>
            </p:nvSpPr>
            <p:spPr>
              <a:xfrm>
                <a:off x="1150211" y="3040419"/>
                <a:ext cx="191817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From </a:t>
                </a:r>
                <a:r>
                  <a:rPr lang="en-US" altLang="ko-KR" sz="4000" b="1" spc="-150" dirty="0">
                    <a:solidFill>
                      <a:srgbClr val="00285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A. Feature Point Extraction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is consist of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edge points </a:t>
                </a:r>
                <a:r>
                  <a:rPr lang="en-US" altLang="ko-KR" sz="4000" b="1" i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&amp; </a:t>
                </a:r>
                <a:r>
                  <a:rPr lang="en-US" altLang="ko-KR" sz="4000" b="1" i="1" spc="-150" dirty="0">
                    <a:highlight>
                      <a:srgbClr val="FD2424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planar points</a:t>
                </a:r>
                <a:endParaRPr lang="ko-KR" altLang="en-US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469D469-1A77-5E50-B8F5-0EDE6290F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11" y="3040419"/>
                <a:ext cx="19181739" cy="707886"/>
              </a:xfrm>
              <a:prstGeom prst="rect">
                <a:avLst/>
              </a:prstGeom>
              <a:blipFill>
                <a:blip r:embed="rId18"/>
                <a:stretch>
                  <a:fillRect l="-1144" t="-22414" b="-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6F797C-9CFC-128B-692E-BA8F6FDCC7A3}"/>
                  </a:ext>
                </a:extLst>
              </p:cNvPr>
              <p:cNvSpPr txBox="1"/>
              <p:nvPr/>
            </p:nvSpPr>
            <p:spPr>
              <a:xfrm>
                <a:off x="13054040" y="2237226"/>
                <a:ext cx="65227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6F797C-9CFC-128B-692E-BA8F6FDCC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040" y="2237226"/>
                <a:ext cx="652272" cy="707886"/>
              </a:xfrm>
              <a:prstGeom prst="rect">
                <a:avLst/>
              </a:prstGeom>
              <a:blipFill>
                <a:blip r:embed="rId19"/>
                <a:stretch>
                  <a:fillRect r="-57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A8E446-71DC-2C3E-A657-9CF5E8F4B86C}"/>
                  </a:ext>
                </a:extLst>
              </p:cNvPr>
              <p:cNvSpPr txBox="1"/>
              <p:nvPr/>
            </p:nvSpPr>
            <p:spPr>
              <a:xfrm>
                <a:off x="16366318" y="2256863"/>
                <a:ext cx="65227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EA8E446-71DC-2C3E-A657-9CF5E8F4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318" y="2256863"/>
                <a:ext cx="652272" cy="707886"/>
              </a:xfrm>
              <a:prstGeom prst="rect">
                <a:avLst/>
              </a:prstGeom>
              <a:blipFill>
                <a:blip r:embed="rId20"/>
                <a:stretch>
                  <a:fillRect r="-79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EBC16-0818-EF1B-75CD-E1350CBA2508}"/>
                  </a:ext>
                </a:extLst>
              </p:cNvPr>
              <p:cNvSpPr txBox="1"/>
              <p:nvPr/>
            </p:nvSpPr>
            <p:spPr>
              <a:xfrm>
                <a:off x="14799291" y="9027491"/>
                <a:ext cx="8239944" cy="2762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Reprojection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40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𝒫</m:t>
                              </m:r>
                            </m:e>
                          </m:acc>
                        </m:e>
                        <m:sub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𝑘</m:t>
                          </m:r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EBC16-0818-EF1B-75CD-E1350CBA2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291" y="9027491"/>
                <a:ext cx="8239944" cy="2762616"/>
              </a:xfrm>
              <a:prstGeom prst="rect">
                <a:avLst/>
              </a:prstGeom>
              <a:blipFill>
                <a:blip r:embed="rId21"/>
                <a:stretch>
                  <a:fillRect l="-2665" t="-5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42772C-9CFD-F7BE-6B81-218817D8E0AA}"/>
                  </a:ext>
                </a:extLst>
              </p:cNvPr>
              <p:cNvSpPr txBox="1"/>
              <p:nvPr/>
            </p:nvSpPr>
            <p:spPr>
              <a:xfrm>
                <a:off x="2369062" y="11970057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42772C-9CFD-F7BE-6B81-218817D8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62" y="11970057"/>
                <a:ext cx="511035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5831F9-7241-3B8A-2B1C-BD3B9C991908}"/>
                  </a:ext>
                </a:extLst>
              </p:cNvPr>
              <p:cNvSpPr txBox="1"/>
              <p:nvPr/>
            </p:nvSpPr>
            <p:spPr>
              <a:xfrm>
                <a:off x="2418016" y="7470805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5831F9-7241-3B8A-2B1C-BD3B9C991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016" y="7470805"/>
                <a:ext cx="511035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E56476-7588-9F1C-95EF-9896A6E20449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76" name="직선 연결선 41">
            <a:extLst>
              <a:ext uri="{FF2B5EF4-FFF2-40B4-BE49-F238E27FC236}">
                <a16:creationId xmlns:a16="http://schemas.microsoft.com/office/drawing/2014/main" id="{619D0450-64A9-107A-EBC3-1F6368294A35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79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EBC16-0818-EF1B-75CD-E1350CBA2508}"/>
                  </a:ext>
                </a:extLst>
              </p:cNvPr>
              <p:cNvSpPr txBox="1"/>
              <p:nvPr/>
            </p:nvSpPr>
            <p:spPr>
              <a:xfrm>
                <a:off x="1366888" y="8101818"/>
                <a:ext cx="14537247" cy="2762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Reprojection set of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&amp; </m:t>
                    </m:r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𝒫</m:t>
                              </m:r>
                            </m:e>
                          </m:acc>
                        </m:e>
                        <m:sub>
                          <m:r>
                            <a:rPr lang="en-US" altLang="ko-KR" sz="4000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4000" i="1" spc="-15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400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40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𝒫</m:t>
                              </m:r>
                            </m:e>
                          </m:acc>
                        </m:e>
                        <m:sub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𝑘</m:t>
                          </m:r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sz="400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4000" i="1" spc="-15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𝑘</m:t>
                                  </m:r>
                                  <m:r>
                                    <a:rPr lang="en-US" altLang="ko-KR" sz="40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BEBC16-0818-EF1B-75CD-E1350CBA2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8" y="8101818"/>
                <a:ext cx="14537247" cy="2762616"/>
              </a:xfrm>
              <a:prstGeom prst="rect">
                <a:avLst/>
              </a:prstGeom>
              <a:blipFill>
                <a:blip r:embed="rId4"/>
                <a:stretch>
                  <a:fillRect l="-1468" t="-5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493EC-B8A8-170A-963C-9D4B22078A0E}"/>
                  </a:ext>
                </a:extLst>
              </p:cNvPr>
              <p:cNvSpPr txBox="1"/>
              <p:nvPr/>
            </p:nvSpPr>
            <p:spPr>
              <a:xfrm>
                <a:off x="1366888" y="11116826"/>
                <a:ext cx="18750659" cy="811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i="1" u="sng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By finding the Closest Neighbor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u="sng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u="sng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3600" i="1" u="sng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i="1" u="sng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i="1" u="sng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u="sng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 u="sng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i="1" u="sng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i="1" u="sng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u="sng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i="1" u="sng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-&gt;  Find Correspondence </a:t>
                </a:r>
                <a:r>
                  <a:rPr lang="en-US" altLang="ko-KR" sz="3600" i="1" u="sng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493EC-B8A8-170A-963C-9D4B22078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8" y="11116826"/>
                <a:ext cx="18750659" cy="811441"/>
              </a:xfrm>
              <a:prstGeom prst="rect">
                <a:avLst/>
              </a:prstGeom>
              <a:blipFill>
                <a:blip r:embed="rId5"/>
                <a:stretch>
                  <a:fillRect l="-975" b="-24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A7C73-EC37-21C5-8738-2D99D4826CB8}"/>
              </a:ext>
            </a:extLst>
          </p:cNvPr>
          <p:cNvCxnSpPr>
            <a:cxnSpLocks/>
          </p:cNvCxnSpPr>
          <p:nvPr/>
        </p:nvCxnSpPr>
        <p:spPr>
          <a:xfrm flipV="1">
            <a:off x="1607046" y="3479156"/>
            <a:ext cx="0" cy="3675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7D8EA9-3B62-BED1-5D97-F8C4DAE26235}"/>
              </a:ext>
            </a:extLst>
          </p:cNvPr>
          <p:cNvSpPr txBox="1"/>
          <p:nvPr/>
        </p:nvSpPr>
        <p:spPr>
          <a:xfrm rot="16200000">
            <a:off x="179743" y="4917041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Point ID</a:t>
            </a:r>
            <a:r>
              <a:rPr lang="en-US" altLang="ko-KR" sz="36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959CC-9D2B-A022-D443-D68207D51A35}"/>
              </a:ext>
            </a:extLst>
          </p:cNvPr>
          <p:cNvSpPr txBox="1"/>
          <p:nvPr/>
        </p:nvSpPr>
        <p:spPr>
          <a:xfrm>
            <a:off x="12284010" y="6292961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Time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7BEC-C121-8299-281A-E706DA790CAA}"/>
                  </a:ext>
                </a:extLst>
              </p:cNvPr>
              <p:cNvSpPr txBox="1"/>
              <p:nvPr/>
            </p:nvSpPr>
            <p:spPr>
              <a:xfrm>
                <a:off x="11377593" y="7111060"/>
                <a:ext cx="1313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87BEC-C121-8299-281A-E706DA79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593" y="7111060"/>
                <a:ext cx="131384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8C1F00-9D00-0247-D166-14373888F4CA}"/>
              </a:ext>
            </a:extLst>
          </p:cNvPr>
          <p:cNvCxnSpPr>
            <a:cxnSpLocks/>
          </p:cNvCxnSpPr>
          <p:nvPr/>
        </p:nvCxnSpPr>
        <p:spPr>
          <a:xfrm flipV="1">
            <a:off x="5092238" y="4501132"/>
            <a:ext cx="0" cy="26535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E9E68B-96C0-862A-5E82-E60906C31A95}"/>
              </a:ext>
            </a:extLst>
          </p:cNvPr>
          <p:cNvCxnSpPr>
            <a:cxnSpLocks/>
          </p:cNvCxnSpPr>
          <p:nvPr/>
        </p:nvCxnSpPr>
        <p:spPr>
          <a:xfrm flipV="1">
            <a:off x="7905076" y="4501132"/>
            <a:ext cx="0" cy="265355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42C4A62-A0F8-17D1-75D3-12B55DAF555D}"/>
              </a:ext>
            </a:extLst>
          </p:cNvPr>
          <p:cNvCxnSpPr>
            <a:cxnSpLocks/>
          </p:cNvCxnSpPr>
          <p:nvPr/>
        </p:nvCxnSpPr>
        <p:spPr>
          <a:xfrm flipV="1">
            <a:off x="7947865" y="5549801"/>
            <a:ext cx="1608841" cy="1565387"/>
          </a:xfrm>
          <a:prstGeom prst="line">
            <a:avLst/>
          </a:prstGeom>
          <a:ln w="76200">
            <a:solidFill>
              <a:srgbClr val="E50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D75438-813E-97C3-0BC2-B80F739AA2C4}"/>
              </a:ext>
            </a:extLst>
          </p:cNvPr>
          <p:cNvCxnSpPr>
            <a:cxnSpLocks/>
          </p:cNvCxnSpPr>
          <p:nvPr/>
        </p:nvCxnSpPr>
        <p:spPr>
          <a:xfrm flipV="1">
            <a:off x="5126017" y="4483203"/>
            <a:ext cx="2796988" cy="265355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6773A4-F0B5-24F7-1E9F-270731C36FBE}"/>
              </a:ext>
            </a:extLst>
          </p:cNvPr>
          <p:cNvCxnSpPr>
            <a:cxnSpLocks/>
          </p:cNvCxnSpPr>
          <p:nvPr/>
        </p:nvCxnSpPr>
        <p:spPr>
          <a:xfrm flipV="1">
            <a:off x="2313179" y="4501132"/>
            <a:ext cx="2796988" cy="2653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013053-1214-DFC7-C69B-E5FBF7CC4A5E}"/>
              </a:ext>
            </a:extLst>
          </p:cNvPr>
          <p:cNvCxnSpPr>
            <a:cxnSpLocks/>
          </p:cNvCxnSpPr>
          <p:nvPr/>
        </p:nvCxnSpPr>
        <p:spPr>
          <a:xfrm>
            <a:off x="1568946" y="7154685"/>
            <a:ext cx="115308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ED85E6-3C10-26B3-5F8A-79292EF8978C}"/>
                  </a:ext>
                </a:extLst>
              </p:cNvPr>
              <p:cNvSpPr txBox="1"/>
              <p:nvPr/>
            </p:nvSpPr>
            <p:spPr>
              <a:xfrm>
                <a:off x="4879509" y="7111059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ED85E6-3C10-26B3-5F8A-79292EF89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9" y="7111059"/>
                <a:ext cx="511035" cy="646331"/>
              </a:xfrm>
              <a:prstGeom prst="rect">
                <a:avLst/>
              </a:prstGeom>
              <a:blipFill>
                <a:blip r:embed="rId7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F6EE87-FADE-5160-AE30-CBCD53A4D7AB}"/>
                  </a:ext>
                </a:extLst>
              </p:cNvPr>
              <p:cNvSpPr txBox="1"/>
              <p:nvPr/>
            </p:nvSpPr>
            <p:spPr>
              <a:xfrm>
                <a:off x="7667487" y="7111058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F6EE87-FADE-5160-AE30-CBCD53A4D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487" y="7111058"/>
                <a:ext cx="511035" cy="646331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A38D50-40F2-F1A4-2C18-569AE95F3790}"/>
                  </a:ext>
                </a:extLst>
              </p:cNvPr>
              <p:cNvSpPr txBox="1"/>
              <p:nvPr/>
            </p:nvSpPr>
            <p:spPr>
              <a:xfrm>
                <a:off x="3258884" y="5061502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A38D50-40F2-F1A4-2C18-569AE95F3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884" y="5061502"/>
                <a:ext cx="511035" cy="646331"/>
              </a:xfrm>
              <a:prstGeom prst="rect">
                <a:avLst/>
              </a:prstGeom>
              <a:blipFill>
                <a:blip r:embed="rId9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521A9E-CFF1-0CCA-5A11-8AE1A72D3B69}"/>
                  </a:ext>
                </a:extLst>
              </p:cNvPr>
              <p:cNvSpPr txBox="1"/>
              <p:nvPr/>
            </p:nvSpPr>
            <p:spPr>
              <a:xfrm>
                <a:off x="5685773" y="5061502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F521A9E-CFF1-0CCA-5A11-8AE1A72D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773" y="5061502"/>
                <a:ext cx="511035" cy="646331"/>
              </a:xfrm>
              <a:prstGeom prst="rect">
                <a:avLst/>
              </a:prstGeom>
              <a:blipFill>
                <a:blip r:embed="rId10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6F1A2C-0C55-B1F1-CF43-C9A977ACAD95}"/>
                  </a:ext>
                </a:extLst>
              </p:cNvPr>
              <p:cNvSpPr txBox="1"/>
              <p:nvPr/>
            </p:nvSpPr>
            <p:spPr>
              <a:xfrm>
                <a:off x="4449660" y="5784928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6F1A2C-0C55-B1F1-CF43-C9A977AC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60" y="5784928"/>
                <a:ext cx="511035" cy="646331"/>
              </a:xfrm>
              <a:prstGeom prst="rect">
                <a:avLst/>
              </a:prstGeom>
              <a:blipFill>
                <a:blip r:embed="rId1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82EF5E-AFF7-2C71-03E4-F2D760ED801D}"/>
                  </a:ext>
                </a:extLst>
              </p:cNvPr>
              <p:cNvSpPr txBox="1"/>
              <p:nvPr/>
            </p:nvSpPr>
            <p:spPr>
              <a:xfrm>
                <a:off x="6908654" y="5830248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82EF5E-AFF7-2C71-03E4-F2D760ED8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54" y="5830248"/>
                <a:ext cx="511035" cy="646331"/>
              </a:xfrm>
              <a:prstGeom prst="rect">
                <a:avLst/>
              </a:prstGeom>
              <a:blipFill>
                <a:blip r:embed="rId12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D06DC1-261F-1D0D-5AD0-A8EDDF315A54}"/>
                  </a:ext>
                </a:extLst>
              </p:cNvPr>
              <p:cNvSpPr txBox="1"/>
              <p:nvPr/>
            </p:nvSpPr>
            <p:spPr>
              <a:xfrm>
                <a:off x="8304485" y="5063784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D06DC1-261F-1D0D-5AD0-A8EDDF315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485" y="5063784"/>
                <a:ext cx="511035" cy="646331"/>
              </a:xfrm>
              <a:prstGeom prst="rect">
                <a:avLst/>
              </a:prstGeom>
              <a:blipFill>
                <a:blip r:embed="rId13"/>
                <a:stretch>
                  <a:fillRect r="-86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5BB37B-7D4A-5468-734A-23BAC796E341}"/>
                  </a:ext>
                </a:extLst>
              </p:cNvPr>
              <p:cNvSpPr txBox="1"/>
              <p:nvPr/>
            </p:nvSpPr>
            <p:spPr>
              <a:xfrm>
                <a:off x="2143195" y="7136756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5BB37B-7D4A-5468-734A-23BAC796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95" y="7136756"/>
                <a:ext cx="51103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20DE08-CBCA-ABCD-551B-AD920895FEA6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49" name="직선 연결선 41">
            <a:extLst>
              <a:ext uri="{FF2B5EF4-FFF2-40B4-BE49-F238E27FC236}">
                <a16:creationId xmlns:a16="http://schemas.microsoft.com/office/drawing/2014/main" id="{F8CF35CF-1086-7CAB-22A3-9D800CD75CBE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D087B7C-E0B1-887A-3A32-8E9C39A2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7377" y="1263283"/>
            <a:ext cx="7181850" cy="3648075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1BFBC-DEAB-AD04-318B-ABFCFF3F35B3}"/>
              </a:ext>
            </a:extLst>
          </p:cNvPr>
          <p:cNvSpPr txBox="1"/>
          <p:nvPr/>
        </p:nvSpPr>
        <p:spPr>
          <a:xfrm>
            <a:off x="1256577" y="310785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 point - </a:t>
            </a:r>
            <a:r>
              <a:rPr lang="en-US" altLang="ko-KR" sz="4000" b="1" i="1" spc="-15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edge points</a:t>
            </a:r>
            <a:endParaRPr lang="ko-KR" altLang="en-US" sz="40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156D9E-2F9D-1389-80FD-7A494A4E548C}"/>
              </a:ext>
            </a:extLst>
          </p:cNvPr>
          <p:cNvSpPr/>
          <p:nvPr/>
        </p:nvSpPr>
        <p:spPr>
          <a:xfrm>
            <a:off x="15120616" y="2570506"/>
            <a:ext cx="153521" cy="164561"/>
          </a:xfrm>
          <a:prstGeom prst="ellipse">
            <a:avLst/>
          </a:prstGeom>
          <a:solidFill>
            <a:srgbClr val="FF0000"/>
          </a:solidFill>
          <a:ln>
            <a:solidFill>
              <a:srgbClr val="FD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CF618-F9AB-8B3D-8A11-352EDDF26D0F}"/>
                  </a:ext>
                </a:extLst>
              </p:cNvPr>
              <p:cNvSpPr txBox="1"/>
              <p:nvPr/>
            </p:nvSpPr>
            <p:spPr>
              <a:xfrm>
                <a:off x="14540152" y="2983674"/>
                <a:ext cx="13144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DCF618-F9AB-8B3D-8A11-352EDDF2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0152" y="2983674"/>
                <a:ext cx="13144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096F0B-9745-9BEC-C656-851CA196780F}"/>
                  </a:ext>
                </a:extLst>
              </p:cNvPr>
              <p:cNvSpPr txBox="1"/>
              <p:nvPr/>
            </p:nvSpPr>
            <p:spPr>
              <a:xfrm>
                <a:off x="1229144" y="4229190"/>
                <a:ext cx="21800447" cy="547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ko-KR" altLang="en-US" sz="4000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 spc="-150" dirty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dirty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000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𝑖</m:t>
                    </m:r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endParaRPr lang="en-US" altLang="ko-KR" sz="4000" b="0" spc="-150" dirty="0">
                  <a:latin typeface="나눔고딕" pitchFamily="2" charset="-127"/>
                  <a:ea typeface="나눔고딕" pitchFamily="2" charset="-127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 The closest neighbor of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 (</m:t>
                    </m:r>
                    <m:r>
                      <m:rPr>
                        <m:sty m:val="p"/>
                      </m:rP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j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 The closest neighbor of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in two consecutive scans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r>
                          <a:rPr lang="en-US" altLang="ko-KR" sz="4000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𝑙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</a:t>
                </a: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To check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is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edge point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 smoothness of local surface by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𝒄</m:t>
                    </m:r>
                  </m:oMath>
                </a14:m>
                <a:endParaRPr lang="en-US" altLang="ko-KR" sz="4000" b="1" i="1" spc="-150" dirty="0"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is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edge point </a:t>
                </a:r>
                <a:r>
                  <a:rPr lang="en-US" altLang="ko-KR" sz="4000" b="1" i="1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calculate</a:t>
                </a:r>
                <a:r>
                  <a:rPr lang="en-US" altLang="ko-KR" sz="4000" b="1" i="1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to find distance between Feature point to its correspondence</a:t>
                </a: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endParaRPr lang="ko-KR" altLang="en-US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096F0B-9745-9BEC-C656-851CA1967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144" y="4229190"/>
                <a:ext cx="21800447" cy="5472396"/>
              </a:xfrm>
              <a:prstGeom prst="rect">
                <a:avLst/>
              </a:prstGeom>
              <a:blipFill>
                <a:blip r:embed="rId7"/>
                <a:stretch>
                  <a:fillRect l="-1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FD7F3B-7B08-D9A3-06EC-E8DDDE65F14B}"/>
              </a:ext>
            </a:extLst>
          </p:cNvPr>
          <p:cNvSpPr/>
          <p:nvPr/>
        </p:nvSpPr>
        <p:spPr>
          <a:xfrm>
            <a:off x="14729791" y="1466271"/>
            <a:ext cx="7812157" cy="3445088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1AF411-F9A7-F933-C8C6-1848CE798FBF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3" name="직선 연결선 41">
            <a:extLst>
              <a:ext uri="{FF2B5EF4-FFF2-40B4-BE49-F238E27FC236}">
                <a16:creationId xmlns:a16="http://schemas.microsoft.com/office/drawing/2014/main" id="{808FBF1D-AF89-CA29-C25F-69955E014ADE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36C994-22EA-74C6-A0AD-4A10DEF9BFCA}"/>
              </a:ext>
            </a:extLst>
          </p:cNvPr>
          <p:cNvSpPr txBox="1"/>
          <p:nvPr/>
        </p:nvSpPr>
        <p:spPr>
          <a:xfrm>
            <a:off x="20193386" y="4911359"/>
            <a:ext cx="2425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&lt;Sweep k&gt;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6134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3B2E9-EA40-942B-DE1C-358B7D6FF4D5}"/>
              </a:ext>
            </a:extLst>
          </p:cNvPr>
          <p:cNvSpPr/>
          <p:nvPr/>
        </p:nvSpPr>
        <p:spPr>
          <a:xfrm>
            <a:off x="982522" y="3760249"/>
            <a:ext cx="9418777" cy="224432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4FC65D-B64A-98CC-5C5E-684F83F915C9}"/>
                  </a:ext>
                </a:extLst>
              </p:cNvPr>
              <p:cNvSpPr txBox="1"/>
              <p:nvPr/>
            </p:nvSpPr>
            <p:spPr>
              <a:xfrm>
                <a:off x="1119188" y="4348500"/>
                <a:ext cx="9043566" cy="142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+1,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4FC65D-B64A-98CC-5C5E-684F83F9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348500"/>
                <a:ext cx="9043566" cy="1422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A1BFBC-DEAB-AD04-318B-ABFCFF3F35B3}"/>
              </a:ext>
            </a:extLst>
          </p:cNvPr>
          <p:cNvSpPr txBox="1"/>
          <p:nvPr/>
        </p:nvSpPr>
        <p:spPr>
          <a:xfrm>
            <a:off x="1091755" y="3321273"/>
            <a:ext cx="4737545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 to line distance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C258D-AB4B-8323-D74D-BED340812BE7}"/>
                  </a:ext>
                </a:extLst>
              </p:cNvPr>
              <p:cNvSpPr txBox="1"/>
              <p:nvPr/>
            </p:nvSpPr>
            <p:spPr>
              <a:xfrm>
                <a:off x="982522" y="6547314"/>
                <a:ext cx="15057577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(a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Sup>
                      <m:sSubSup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36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 , b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Sup>
                      <m:sSubSup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36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𝑙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 , </a:t>
                </a:r>
                <a:r>
                  <a:rPr lang="en-US" altLang="ko-KR" dirty="0"/>
                  <a:t>C = </a:t>
                </a:r>
                <a14:m>
                  <m:oMath xmlns:m="http://schemas.openxmlformats.org/officeDocument/2006/math">
                    <m:r>
                      <a:rPr lang="en-US" altLang="ko-KR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(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𝑘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,   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𝑗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  <m:sSubSup>
                          <m:sSubSupPr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(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𝑘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,   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𝑙</m:t>
                            </m:r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C258D-AB4B-8323-D74D-BED34081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2" y="6547314"/>
                <a:ext cx="15057577" cy="1010982"/>
              </a:xfrm>
              <a:prstGeom prst="rect">
                <a:avLst/>
              </a:prstGeom>
              <a:blipFill>
                <a:blip r:embed="rId5"/>
                <a:stretch>
                  <a:fillRect l="-1215" b="-15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574627-E6B9-E4B0-26A2-91B4468A6A14}"/>
                  </a:ext>
                </a:extLst>
              </p:cNvPr>
              <p:cNvSpPr txBox="1"/>
              <p:nvPr/>
            </p:nvSpPr>
            <p:spPr>
              <a:xfrm>
                <a:off x="1148905" y="7878935"/>
                <a:ext cx="12192000" cy="4841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𝑎𝑏𝑠𝑖𝑛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𝑎𝑏𝑠𝑖𝑛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/>
                  <a:t>     </a:t>
                </a:r>
                <a:r>
                  <a:rPr lang="en-US" altLang="ko-KR" dirty="0"/>
                  <a:t>=&gt; </a:t>
                </a:r>
                <a:r>
                  <a:rPr lang="en-US" altLang="ko-KR" b="1" i="1" dirty="0"/>
                  <a:t>CrossProduct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en-US" altLang="ko-KR" b="1" i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b="1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574627-E6B9-E4B0-26A2-91B4468A6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905" y="7878935"/>
                <a:ext cx="12192000" cy="4841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409A2-3DBA-C882-D0BE-6FE1EADF4D4C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9" name="직선 연결선 41">
            <a:extLst>
              <a:ext uri="{FF2B5EF4-FFF2-40B4-BE49-F238E27FC236}">
                <a16:creationId xmlns:a16="http://schemas.microsoft.com/office/drawing/2014/main" id="{262B4795-EB91-F218-9088-5D933F854B22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7F8AF34-D0E2-6F6B-10D9-48AF9BA59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656" y="7328535"/>
            <a:ext cx="7200900" cy="5267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AA4DBD-66CA-BB3E-48B5-BE982835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7377" y="1263283"/>
            <a:ext cx="7181850" cy="364807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85A4100-1011-7855-77F4-C2163B1CBE7A}"/>
              </a:ext>
            </a:extLst>
          </p:cNvPr>
          <p:cNvSpPr/>
          <p:nvPr/>
        </p:nvSpPr>
        <p:spPr>
          <a:xfrm>
            <a:off x="15120616" y="2570506"/>
            <a:ext cx="153521" cy="164561"/>
          </a:xfrm>
          <a:prstGeom prst="ellipse">
            <a:avLst/>
          </a:prstGeom>
          <a:solidFill>
            <a:srgbClr val="FF0000"/>
          </a:solidFill>
          <a:ln>
            <a:solidFill>
              <a:srgbClr val="FD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E052E3-C4CC-2199-FA6D-0095EE9EF1E3}"/>
                  </a:ext>
                </a:extLst>
              </p:cNvPr>
              <p:cNvSpPr txBox="1"/>
              <p:nvPr/>
            </p:nvSpPr>
            <p:spPr>
              <a:xfrm>
                <a:off x="14540152" y="2983674"/>
                <a:ext cx="13144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E052E3-C4CC-2199-FA6D-0095EE9E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0152" y="2983674"/>
                <a:ext cx="131445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862255B-19DB-1226-876E-07DE72E0557C}"/>
              </a:ext>
            </a:extLst>
          </p:cNvPr>
          <p:cNvSpPr/>
          <p:nvPr/>
        </p:nvSpPr>
        <p:spPr>
          <a:xfrm>
            <a:off x="14729791" y="1466271"/>
            <a:ext cx="7812157" cy="3445088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36CE0-A30D-B1D7-2AD1-2677C8DDAE46}"/>
              </a:ext>
            </a:extLst>
          </p:cNvPr>
          <p:cNvSpPr txBox="1"/>
          <p:nvPr/>
        </p:nvSpPr>
        <p:spPr>
          <a:xfrm>
            <a:off x="20193386" y="4911359"/>
            <a:ext cx="2425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&lt;Sweep k&gt;</a:t>
            </a:r>
            <a:endParaRPr lang="ko-KR" altLang="en-US" sz="4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CEA1656-821F-AE08-12E5-64EF22886E24}"/>
              </a:ext>
            </a:extLst>
          </p:cNvPr>
          <p:cNvCxnSpPr>
            <a:cxnSpLocks/>
          </p:cNvCxnSpPr>
          <p:nvPr/>
        </p:nvCxnSpPr>
        <p:spPr>
          <a:xfrm>
            <a:off x="16065499" y="1938263"/>
            <a:ext cx="0" cy="453892"/>
          </a:xfrm>
          <a:prstGeom prst="line">
            <a:avLst/>
          </a:prstGeom>
          <a:ln w="571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6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FA2883-5C2F-70DE-865C-C9DDB16D3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2057" y="1466271"/>
            <a:ext cx="7379891" cy="3617594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8924A78-C440-57FB-D193-5C12966715FE}"/>
              </a:ext>
            </a:extLst>
          </p:cNvPr>
          <p:cNvSpPr/>
          <p:nvPr/>
        </p:nvSpPr>
        <p:spPr>
          <a:xfrm>
            <a:off x="15215085" y="2025225"/>
            <a:ext cx="153521" cy="164561"/>
          </a:xfrm>
          <a:prstGeom prst="ellipse">
            <a:avLst/>
          </a:prstGeom>
          <a:solidFill>
            <a:srgbClr val="FF0000"/>
          </a:solidFill>
          <a:ln>
            <a:solidFill>
              <a:srgbClr val="FD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5A3E90-3AB6-C695-16E3-A19386F75D95}"/>
                  </a:ext>
                </a:extLst>
              </p:cNvPr>
              <p:cNvSpPr txBox="1"/>
              <p:nvPr/>
            </p:nvSpPr>
            <p:spPr>
              <a:xfrm>
                <a:off x="14624886" y="2210411"/>
                <a:ext cx="13144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5A3E90-3AB6-C695-16E3-A19386F7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886" y="2210411"/>
                <a:ext cx="131445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5242094-CF7B-C248-4937-C709CD5E0E9F}"/>
              </a:ext>
            </a:extLst>
          </p:cNvPr>
          <p:cNvSpPr txBox="1"/>
          <p:nvPr/>
        </p:nvSpPr>
        <p:spPr>
          <a:xfrm>
            <a:off x="1256577" y="310785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 point - </a:t>
            </a:r>
            <a:r>
              <a:rPr lang="en-US" altLang="ko-KR" sz="4000" b="1" i="1" spc="-150" dirty="0">
                <a:highlight>
                  <a:srgbClr val="FD2424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planar points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9A8B1C-D487-29C4-BEBD-39FB312EF8B8}"/>
                  </a:ext>
                </a:extLst>
              </p:cNvPr>
              <p:cNvSpPr txBox="1"/>
              <p:nvPr/>
            </p:nvSpPr>
            <p:spPr>
              <a:xfrm>
                <a:off x="1256577" y="4174148"/>
                <a:ext cx="23183712" cy="6395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ko-KR" altLang="en-US" sz="4000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 spc="-150" dirty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dirty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i="1" spc="-150" dirty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000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𝑖</m:t>
                    </m:r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𝜀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endParaRPr lang="en-US" altLang="ko-KR" sz="4000" b="0" spc="-150" dirty="0">
                  <a:latin typeface="나눔고딕" pitchFamily="2" charset="-127"/>
                  <a:ea typeface="나눔고딕" pitchFamily="2" charset="-127"/>
                </a:endParaRP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 The closest neighbor of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 (</m:t>
                    </m:r>
                    <m:r>
                      <m:rPr>
                        <m:sty m:val="p"/>
                      </m:rP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j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 The closest neighbor of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in same scan to the scan of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r>
                          <a:rPr lang="en-US" altLang="ko-KR" sz="4000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𝑙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</a:t>
                </a: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𝑚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:  The closest neighbor of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in the other two consecutive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scans to the scan of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r>
                          <a:rPr lang="en-US" altLang="ko-KR" sz="4000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 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40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  <m:t>𝒫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40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</a:t>
                </a: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To check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𝑚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is </a:t>
                </a:r>
                <a:r>
                  <a:rPr lang="en-US" altLang="ko-KR" sz="4000" b="1" i="1" spc="-150" dirty="0">
                    <a:highlight>
                      <a:srgbClr val="FF00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planar points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 smoothness of local surface by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𝒄</m:t>
                    </m:r>
                  </m:oMath>
                </a14:m>
                <a:endParaRPr lang="en-US" altLang="ko-KR" sz="4000" b="1" i="1" spc="-150" dirty="0"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742950" indent="-74295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(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𝑗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𝑙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𝑚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)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is </a:t>
                </a:r>
                <a:r>
                  <a:rPr lang="en-US" altLang="ko-KR" sz="4000" b="1" i="1" spc="-150" dirty="0">
                    <a:highlight>
                      <a:srgbClr val="FF00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planar points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calculate</a:t>
                </a:r>
                <a:r>
                  <a:rPr lang="en-US" altLang="ko-KR" sz="4000" b="1" i="1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altLang="ko-KR" sz="4000" b="0" spc="-1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to find distance between Feature point to its correspondence</a:t>
                </a:r>
              </a:p>
              <a:p>
                <a:pPr marL="742950" indent="-742950">
                  <a:lnSpc>
                    <a:spcPct val="150000"/>
                  </a:lnSpc>
                  <a:buAutoNum type="arabicPeriod"/>
                </a:pPr>
                <a:endParaRPr lang="ko-KR" altLang="en-US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9A8B1C-D487-29C4-BEBD-39FB312EF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577" y="4174148"/>
                <a:ext cx="23183712" cy="6395725"/>
              </a:xfrm>
              <a:prstGeom prst="rect">
                <a:avLst/>
              </a:prstGeom>
              <a:blipFill>
                <a:blip r:embed="rId7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C81ADF-D6F6-6C90-FAB0-2DBA8100DB27}"/>
              </a:ext>
            </a:extLst>
          </p:cNvPr>
          <p:cNvSpPr/>
          <p:nvPr/>
        </p:nvSpPr>
        <p:spPr>
          <a:xfrm>
            <a:off x="14729791" y="1466271"/>
            <a:ext cx="7812157" cy="3445088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8219CF-343A-A5B1-AE87-05BD2145218C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1" name="직선 연결선 41">
            <a:extLst>
              <a:ext uri="{FF2B5EF4-FFF2-40B4-BE49-F238E27FC236}">
                <a16:creationId xmlns:a16="http://schemas.microsoft.com/office/drawing/2014/main" id="{C07F81FF-2771-06FB-D2A7-C7BE8EB3D1F2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702FBF-B999-AA93-962E-8959FE2EE14C}"/>
              </a:ext>
            </a:extLst>
          </p:cNvPr>
          <p:cNvSpPr txBox="1"/>
          <p:nvPr/>
        </p:nvSpPr>
        <p:spPr>
          <a:xfrm>
            <a:off x="20193386" y="4911359"/>
            <a:ext cx="2425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&lt;Sweep k&gt;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108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A3B2E9-EA40-942B-DE1C-358B7D6FF4D5}"/>
              </a:ext>
            </a:extLst>
          </p:cNvPr>
          <p:cNvSpPr/>
          <p:nvPr/>
        </p:nvSpPr>
        <p:spPr>
          <a:xfrm>
            <a:off x="982523" y="3760249"/>
            <a:ext cx="9171128" cy="2783699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1106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1BFBC-DEAB-AD04-318B-ABFCFF3F35B3}"/>
              </a:ext>
            </a:extLst>
          </p:cNvPr>
          <p:cNvSpPr txBox="1"/>
          <p:nvPr/>
        </p:nvSpPr>
        <p:spPr>
          <a:xfrm>
            <a:off x="1091755" y="3321273"/>
            <a:ext cx="5118545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 to plane distance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0033AE-AE8E-ABAD-F54B-893CFE54426D}"/>
                  </a:ext>
                </a:extLst>
              </p:cNvPr>
              <p:cNvSpPr txBox="1"/>
              <p:nvPr/>
            </p:nvSpPr>
            <p:spPr>
              <a:xfrm>
                <a:off x="1184930" y="4011498"/>
                <a:ext cx="8801640" cy="233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b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</m:acc>
                                    </m:e>
                                    <m: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bSup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0033AE-AE8E-ABAD-F54B-893CFE544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30" y="4011498"/>
                <a:ext cx="8801640" cy="2336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326BCA-3ED3-7EE6-866B-101E4276255A}"/>
                  </a:ext>
                </a:extLst>
              </p:cNvPr>
              <p:cNvSpPr txBox="1"/>
              <p:nvPr/>
            </p:nvSpPr>
            <p:spPr>
              <a:xfrm>
                <a:off x="982522" y="6808527"/>
                <a:ext cx="15057577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(a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Sup>
                      <m:sSubSup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36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 , b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Sup>
                      <m:sSubSup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36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𝑙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pc="-150" dirty="0">
                    <a:latin typeface="나눔고딕" pitchFamily="2" charset="-127"/>
                    <a:ea typeface="나눔고딕" pitchFamily="2" charset="-127"/>
                  </a:rPr>
                  <a:t> , </a:t>
                </a:r>
                <a:r>
                  <a:rPr lang="en-US" altLang="ko-KR" dirty="0"/>
                  <a:t>C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𝑗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i="1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Sup>
                      <m:sSubSup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   </m:t>
                        </m:r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326BCA-3ED3-7EE6-866B-101E4276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2" y="6808527"/>
                <a:ext cx="15057577" cy="1010982"/>
              </a:xfrm>
              <a:prstGeom prst="rect">
                <a:avLst/>
              </a:prstGeom>
              <a:blipFill>
                <a:blip r:embed="rId5"/>
                <a:stretch>
                  <a:fillRect l="-1215" b="-15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0D95B0-C48B-9C6E-0C61-BCA18B7B76CC}"/>
                  </a:ext>
                </a:extLst>
              </p:cNvPr>
              <p:cNvSpPr txBox="1"/>
              <p:nvPr/>
            </p:nvSpPr>
            <p:spPr>
              <a:xfrm>
                <a:off x="1091755" y="8145063"/>
                <a:ext cx="12192000" cy="504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ko-KR" dirty="0"/>
                  <a:t> =&gt; </a:t>
                </a:r>
                <a:r>
                  <a:rPr lang="en-US" altLang="ko-KR" b="1" i="1" dirty="0"/>
                  <a:t>CrossProduct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b="1" i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0D95B0-C48B-9C6E-0C61-BCA18B7B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55" y="8145063"/>
                <a:ext cx="12192000" cy="5048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6BC78CA-9712-3322-F190-93CE4F12D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3165" y="5764696"/>
            <a:ext cx="7672244" cy="65810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9C643-D6A1-448E-4595-A74A4CE878C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8" name="직선 연결선 41">
            <a:extLst>
              <a:ext uri="{FF2B5EF4-FFF2-40B4-BE49-F238E27FC236}">
                <a16:creationId xmlns:a16="http://schemas.microsoft.com/office/drawing/2014/main" id="{89E786A3-CEA1-41B3-E145-07D0F51496D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DEEF0C-0A13-84F0-31D8-51825F0C9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2057" y="1466271"/>
            <a:ext cx="7379891" cy="361759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CA48E4F-4DE2-6041-D1AB-13620AE24545}"/>
              </a:ext>
            </a:extLst>
          </p:cNvPr>
          <p:cNvSpPr/>
          <p:nvPr/>
        </p:nvSpPr>
        <p:spPr>
          <a:xfrm>
            <a:off x="15215085" y="2025225"/>
            <a:ext cx="153521" cy="164561"/>
          </a:xfrm>
          <a:prstGeom prst="ellipse">
            <a:avLst/>
          </a:prstGeom>
          <a:solidFill>
            <a:srgbClr val="FF0000"/>
          </a:solidFill>
          <a:ln>
            <a:solidFill>
              <a:srgbClr val="FD24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85A6D-95D7-06C7-4314-8ABAB3FF4B32}"/>
                  </a:ext>
                </a:extLst>
              </p:cNvPr>
              <p:cNvSpPr txBox="1"/>
              <p:nvPr/>
            </p:nvSpPr>
            <p:spPr>
              <a:xfrm>
                <a:off x="14624886" y="2210411"/>
                <a:ext cx="131445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85A6D-95D7-06C7-4314-8ABAB3FF4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886" y="2210411"/>
                <a:ext cx="131445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DF349ECD-BD28-DA93-37ED-0DA8A38E9C16}"/>
              </a:ext>
            </a:extLst>
          </p:cNvPr>
          <p:cNvSpPr/>
          <p:nvPr/>
        </p:nvSpPr>
        <p:spPr>
          <a:xfrm>
            <a:off x="14729791" y="1466271"/>
            <a:ext cx="7812157" cy="3445088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0C3E4-9CAF-6B2D-71EF-1FB441CDDFFF}"/>
              </a:ext>
            </a:extLst>
          </p:cNvPr>
          <p:cNvSpPr txBox="1"/>
          <p:nvPr/>
        </p:nvSpPr>
        <p:spPr>
          <a:xfrm>
            <a:off x="20193386" y="4911359"/>
            <a:ext cx="2425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/>
              <a:t>&lt;Sweep k&gt;</a:t>
            </a:r>
            <a:endParaRPr lang="ko-KR" altLang="en-US" sz="40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D14E5EC-1AEB-7D19-1456-F543EA6E23B2}"/>
              </a:ext>
            </a:extLst>
          </p:cNvPr>
          <p:cNvCxnSpPr/>
          <p:nvPr/>
        </p:nvCxnSpPr>
        <p:spPr>
          <a:xfrm>
            <a:off x="16789400" y="2025225"/>
            <a:ext cx="482600" cy="451275"/>
          </a:xfrm>
          <a:prstGeom prst="line">
            <a:avLst/>
          </a:prstGeom>
          <a:ln w="571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9E51A2-F902-9EEE-9895-5DC1F562555B}"/>
              </a:ext>
            </a:extLst>
          </p:cNvPr>
          <p:cNvCxnSpPr>
            <a:cxnSpLocks/>
          </p:cNvCxnSpPr>
          <p:nvPr/>
        </p:nvCxnSpPr>
        <p:spPr>
          <a:xfrm>
            <a:off x="16789400" y="2022608"/>
            <a:ext cx="0" cy="453892"/>
          </a:xfrm>
          <a:prstGeom prst="line">
            <a:avLst/>
          </a:prstGeom>
          <a:ln w="571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B286A1F-98CD-C65D-4B10-07D8CC227F66}"/>
              </a:ext>
            </a:extLst>
          </p:cNvPr>
          <p:cNvCxnSpPr>
            <a:cxnSpLocks/>
          </p:cNvCxnSpPr>
          <p:nvPr/>
        </p:nvCxnSpPr>
        <p:spPr>
          <a:xfrm>
            <a:off x="16789400" y="2476500"/>
            <a:ext cx="482600" cy="0"/>
          </a:xfrm>
          <a:prstGeom prst="line">
            <a:avLst/>
          </a:prstGeom>
          <a:ln w="57150">
            <a:solidFill>
              <a:srgbClr val="00C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5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55229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FED7CE27-4E97-00CF-7A95-EFCF1D92681D}"/>
              </a:ext>
            </a:extLst>
          </p:cNvPr>
          <p:cNvSpPr txBox="1"/>
          <p:nvPr/>
        </p:nvSpPr>
        <p:spPr>
          <a:xfrm>
            <a:off x="1119188" y="2121826"/>
            <a:ext cx="4323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idar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dometry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5C87C605-9B42-000F-0ACA-7F1CDC794117}"/>
              </a:ext>
            </a:extLst>
          </p:cNvPr>
          <p:cNvSpPr txBox="1"/>
          <p:nvPr/>
        </p:nvSpPr>
        <p:spPr>
          <a:xfrm>
            <a:off x="1119188" y="4764067"/>
            <a:ext cx="737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idar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apping in Real-time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CB53F1FF-C8C7-0DDF-CC57-136490D108A9}"/>
              </a:ext>
            </a:extLst>
          </p:cNvPr>
          <p:cNvSpPr txBox="1"/>
          <p:nvPr/>
        </p:nvSpPr>
        <p:spPr>
          <a:xfrm>
            <a:off x="1119188" y="3190545"/>
            <a:ext cx="16104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Calculate Relative pose (with some error) of continuous LIDAR sweep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Active in 10Hz </a:t>
            </a:r>
          </a:p>
        </p:txBody>
      </p:sp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99275284-75AC-8631-F40F-30AFCE9618D9}"/>
              </a:ext>
            </a:extLst>
          </p:cNvPr>
          <p:cNvSpPr txBox="1"/>
          <p:nvPr/>
        </p:nvSpPr>
        <p:spPr>
          <a:xfrm>
            <a:off x="1119188" y="5772033"/>
            <a:ext cx="19940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Correct the pose by matching the Global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PointCloud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and Current measurement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Active in 1Hz  -&gt; </a:t>
            </a:r>
            <a:r>
              <a:rPr lang="ko-KR" altLang="en-US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처리해야 할 연산량이 많기 때문에 저주파수</a:t>
            </a: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89AC84-38F9-8953-6D0B-4BCA2FF75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3" t="19056"/>
          <a:stretch/>
        </p:blipFill>
        <p:spPr>
          <a:xfrm>
            <a:off x="1119188" y="8925013"/>
            <a:ext cx="16038500" cy="3200883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3750D59-49D3-1E34-250E-8512B25F895B}"/>
              </a:ext>
            </a:extLst>
          </p:cNvPr>
          <p:cNvSpPr txBox="1"/>
          <p:nvPr/>
        </p:nvSpPr>
        <p:spPr>
          <a:xfrm>
            <a:off x="3412283" y="1101012"/>
            <a:ext cx="11517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idar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dometry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nd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</a:t>
            </a:r>
            <a:r>
              <a:rPr lang="en-US" altLang="ko-KR" sz="4800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apping in Real-time</a:t>
            </a:r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DFD3B29F-CB2A-9AE6-A2F0-C385F1E2137C}"/>
              </a:ext>
            </a:extLst>
          </p:cNvPr>
          <p:cNvSpPr txBox="1"/>
          <p:nvPr/>
        </p:nvSpPr>
        <p:spPr>
          <a:xfrm>
            <a:off x="982523" y="7820312"/>
            <a:ext cx="17280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Block diagram of Lidar Odometry and Mapping software System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231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E9A25-9E3E-65C8-D988-4C74CF75D438}"/>
              </a:ext>
            </a:extLst>
          </p:cNvPr>
          <p:cNvSpPr txBox="1"/>
          <p:nvPr/>
        </p:nvSpPr>
        <p:spPr>
          <a:xfrm>
            <a:off x="1091755" y="3146290"/>
            <a:ext cx="21847758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Premise =&gt; The lidar motion is modeled with constant angular and linear velocities during sweep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565579-1306-46B5-27AB-89AEF92E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94" y="533377"/>
            <a:ext cx="7189925" cy="2692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B940C-4BBD-3542-B33D-C664CA7231B2}"/>
              </a:ext>
            </a:extLst>
          </p:cNvPr>
          <p:cNvSpPr txBox="1"/>
          <p:nvPr/>
        </p:nvSpPr>
        <p:spPr>
          <a:xfrm>
            <a:off x="1091754" y="4003357"/>
            <a:ext cx="23290658" cy="15309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Assume =&gt; This allows us to use </a:t>
            </a:r>
            <a:r>
              <a:rPr lang="en-US" altLang="ko-KR" sz="4000" b="1" i="1" u="sng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linear interpolation</a:t>
            </a:r>
          </a:p>
          <a:p>
            <a:pPr>
              <a:lnSpc>
                <a:spcPct val="150000"/>
              </a:lnSpc>
            </a:pPr>
            <a:r>
              <a:rPr lang="en-US" altLang="ko-KR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Estimate</a:t>
            </a:r>
            <a:r>
              <a:rPr lang="ko-KR" altLang="en-US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</a:t>
            </a:r>
            <a:r>
              <a:rPr lang="ko-KR" altLang="en-US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omitted</a:t>
            </a:r>
            <a:r>
              <a:rPr lang="ko-KR" altLang="en-US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i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pose transform within a sweep for the points that are received at different times</a:t>
            </a:r>
            <a:endParaRPr lang="ko-KR" altLang="en-US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86FC08-7DAA-C0F5-1DD4-90CA830FCAF6}"/>
                  </a:ext>
                </a:extLst>
              </p:cNvPr>
              <p:cNvSpPr txBox="1"/>
              <p:nvPr/>
            </p:nvSpPr>
            <p:spPr>
              <a:xfrm>
                <a:off x="982523" y="7215434"/>
                <a:ext cx="23290658" cy="73263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i="1" dirty="0"/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: On starting time</a:t>
                </a:r>
                <a:r>
                  <a:rPr lang="en-US" altLang="ko-KR" sz="4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i="1" dirty="0"/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of sweep and lidar pose transform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sz="40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86FC08-7DAA-C0F5-1DD4-90CA830FC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7215434"/>
                <a:ext cx="23290658" cy="732636"/>
              </a:xfrm>
              <a:prstGeom prst="rect">
                <a:avLst/>
              </a:prstGeom>
              <a:blipFill>
                <a:blip r:embed="rId5"/>
                <a:stretch>
                  <a:fillRect t="-19167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BA0E8-7787-8AEE-F44B-B441B9CAC042}"/>
                  </a:ext>
                </a:extLst>
              </p:cNvPr>
              <p:cNvSpPr txBox="1"/>
              <p:nvPr/>
            </p:nvSpPr>
            <p:spPr>
              <a:xfrm>
                <a:off x="982523" y="8490745"/>
                <a:ext cx="6670607" cy="92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CBA0E8-7787-8AEE-F44B-B441B9CAC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8490745"/>
                <a:ext cx="6670607" cy="92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9E2871-8B92-8780-428E-18754D9D7F1D}"/>
                  </a:ext>
                </a:extLst>
              </p:cNvPr>
              <p:cNvSpPr txBox="1"/>
              <p:nvPr/>
            </p:nvSpPr>
            <p:spPr>
              <a:xfrm>
                <a:off x="7653130" y="8437078"/>
                <a:ext cx="10952922" cy="203632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i="1" dirty="0">
                    <a:solidFill>
                      <a:srgbClr val="00B0F0"/>
                    </a:solidFill>
                  </a:rPr>
                  <a:t>6-DOF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4000" i="1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ko-KR" sz="4000" dirty="0">
                    <a:solidFill>
                      <a:srgbClr val="00B0F0"/>
                    </a:solidFill>
                  </a:rPr>
                  <a:t>: translation along x- , y- and y- axes of {L}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4000" i="1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ko-KR" sz="4000" i="1" dirty="0">
                    <a:solidFill>
                      <a:srgbClr val="00B0F0"/>
                    </a:solidFill>
                  </a:rPr>
                  <a:t>: </a:t>
                </a:r>
                <a:r>
                  <a:rPr lang="en-US" altLang="ko-KR" sz="4000" dirty="0">
                    <a:solidFill>
                      <a:srgbClr val="00B0F0"/>
                    </a:solidFill>
                  </a:rPr>
                  <a:t>Rotation angles(Right hand rule)</a:t>
                </a:r>
                <a:endParaRPr lang="ko-KR" alt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9E2871-8B92-8780-428E-18754D9D7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130" y="8437078"/>
                <a:ext cx="10952922" cy="2036327"/>
              </a:xfrm>
              <a:prstGeom prst="rect">
                <a:avLst/>
              </a:prstGeom>
              <a:blipFill>
                <a:blip r:embed="rId7"/>
                <a:stretch>
                  <a:fillRect l="-1781" t="-5389" r="-3506" b="-9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75F900-3FFE-F7E9-C5B2-4E63D8468061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3" name="직선 연결선 41">
            <a:extLst>
              <a:ext uri="{FF2B5EF4-FFF2-40B4-BE49-F238E27FC236}">
                <a16:creationId xmlns:a16="http://schemas.microsoft.com/office/drawing/2014/main" id="{750026C7-55FF-7727-6C0D-27924B58DE17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ublight Dynamics">
            <a:extLst>
              <a:ext uri="{FF2B5EF4-FFF2-40B4-BE49-F238E27FC236}">
                <a16:creationId xmlns:a16="http://schemas.microsoft.com/office/drawing/2014/main" id="{1AFA08B7-19DB-AFC0-F5D2-2478D772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9933" y="8160894"/>
            <a:ext cx="6719513" cy="41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8A8638-D7D4-7975-00C6-2964700651EB}"/>
              </a:ext>
            </a:extLst>
          </p:cNvPr>
          <p:cNvSpPr/>
          <p:nvPr/>
        </p:nvSpPr>
        <p:spPr>
          <a:xfrm>
            <a:off x="920714" y="5309705"/>
            <a:ext cx="5686321" cy="1945860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2EF790-D090-F477-6878-58ECA93E96CB}"/>
                  </a:ext>
                </a:extLst>
              </p:cNvPr>
              <p:cNvSpPr txBox="1"/>
              <p:nvPr/>
            </p:nvSpPr>
            <p:spPr>
              <a:xfrm>
                <a:off x="982523" y="3202906"/>
                <a:ext cx="23290658" cy="146687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be pose transform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with a point </a:t>
                </a: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𝑖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 </m:t>
                    </m:r>
                    <m:r>
                      <a:rPr lang="en-US" altLang="ko-KR" sz="4000" i="1" spc="-15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𝑖</m:t>
                    </m:r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4000" dirty="0">
                  <a:latin typeface="나눔고딕" pitchFamily="2" charset="-127"/>
                  <a:ea typeface="나눔고딕" pitchFamily="2" charset="-127"/>
                </a:endParaRPr>
              </a:p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By using linear interpolation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endParaRPr lang="ko-KR" altLang="en-US" sz="40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2EF790-D090-F477-6878-58ECA93E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3202906"/>
                <a:ext cx="23290658" cy="1466876"/>
              </a:xfrm>
              <a:prstGeom prst="rect">
                <a:avLst/>
              </a:prstGeom>
              <a:blipFill>
                <a:blip r:embed="rId5"/>
                <a:stretch>
                  <a:fillRect l="-916" t="-8299" b="-13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9A7D3-211C-0272-F461-6FF2B3B6092E}"/>
                  </a:ext>
                </a:extLst>
              </p:cNvPr>
              <p:cNvSpPr txBox="1"/>
              <p:nvPr/>
            </p:nvSpPr>
            <p:spPr>
              <a:xfrm>
                <a:off x="1119187" y="5705687"/>
                <a:ext cx="5487847" cy="1308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9A7D3-211C-0272-F461-6FF2B3B6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5705687"/>
                <a:ext cx="5487847" cy="13082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825141-D90A-83AB-6C6B-7B361EBA4ABE}"/>
              </a:ext>
            </a:extLst>
          </p:cNvPr>
          <p:cNvSpPr txBox="1"/>
          <p:nvPr/>
        </p:nvSpPr>
        <p:spPr>
          <a:xfrm>
            <a:off x="1003871" y="4896127"/>
            <a:ext cx="4502407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Linear Interpolation 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F91840F-36D6-FA94-AC49-B282959C82EA}"/>
              </a:ext>
            </a:extLst>
          </p:cNvPr>
          <p:cNvCxnSpPr>
            <a:cxnSpLocks/>
          </p:cNvCxnSpPr>
          <p:nvPr/>
        </p:nvCxnSpPr>
        <p:spPr>
          <a:xfrm flipV="1">
            <a:off x="5610623" y="11372461"/>
            <a:ext cx="0" cy="583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2B9B3D-8886-9C5D-1395-3B4BD81D9ECC}"/>
                  </a:ext>
                </a:extLst>
              </p:cNvPr>
              <p:cNvSpPr txBox="1"/>
              <p:nvPr/>
            </p:nvSpPr>
            <p:spPr>
              <a:xfrm>
                <a:off x="5377602" y="11916003"/>
                <a:ext cx="5921239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 time stamp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2B9B3D-8886-9C5D-1395-3B4BD81D9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602" y="11916003"/>
                <a:ext cx="5921239" cy="693716"/>
              </a:xfrm>
              <a:prstGeom prst="rect">
                <a:avLst/>
              </a:prstGeom>
              <a:blipFill>
                <a:blip r:embed="rId7"/>
                <a:stretch>
                  <a:fillRect t="-7018" b="-3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19CC7D-9571-9076-D0CD-845E6D2C154B}"/>
              </a:ext>
            </a:extLst>
          </p:cNvPr>
          <p:cNvCxnSpPr>
            <a:cxnSpLocks/>
          </p:cNvCxnSpPr>
          <p:nvPr/>
        </p:nvCxnSpPr>
        <p:spPr>
          <a:xfrm flipV="1">
            <a:off x="1303082" y="7574828"/>
            <a:ext cx="0" cy="3675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5A73A3-275A-9B4F-A723-3AFFA0152D07}"/>
              </a:ext>
            </a:extLst>
          </p:cNvPr>
          <p:cNvSpPr txBox="1"/>
          <p:nvPr/>
        </p:nvSpPr>
        <p:spPr>
          <a:xfrm rot="16200000">
            <a:off x="-124221" y="9012713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Point ID</a:t>
            </a:r>
            <a:r>
              <a:rPr lang="en-US" altLang="ko-KR" sz="36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3C4140-5967-2285-B7F2-97986C1F1AB0}"/>
              </a:ext>
            </a:extLst>
          </p:cNvPr>
          <p:cNvSpPr txBox="1"/>
          <p:nvPr/>
        </p:nvSpPr>
        <p:spPr>
          <a:xfrm>
            <a:off x="8700916" y="10309121"/>
            <a:ext cx="20260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itchFamily="2" charset="-127"/>
                <a:ea typeface="나눔고딕" pitchFamily="2" charset="-127"/>
                <a:cs typeface="Times New Roman" panose="02020603050405020304" pitchFamily="18" charset="0"/>
              </a:rPr>
              <a:t>Time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6FF8F-6CFE-B84C-D5B4-0E693DF1142F}"/>
                  </a:ext>
                </a:extLst>
              </p:cNvPr>
              <p:cNvSpPr txBox="1"/>
              <p:nvPr/>
            </p:nvSpPr>
            <p:spPr>
              <a:xfrm>
                <a:off x="5834764" y="11241377"/>
                <a:ext cx="1313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D6FF8F-6CFE-B84C-D5B4-0E693DF11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64" y="11241377"/>
                <a:ext cx="131384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94327C8-0E3F-5265-9EBB-7F0B7ADF4914}"/>
              </a:ext>
            </a:extLst>
          </p:cNvPr>
          <p:cNvCxnSpPr>
            <a:cxnSpLocks/>
          </p:cNvCxnSpPr>
          <p:nvPr/>
        </p:nvCxnSpPr>
        <p:spPr>
          <a:xfrm flipV="1">
            <a:off x="4788633" y="8596804"/>
            <a:ext cx="0" cy="26535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B3FF43F-496C-93B2-CEC9-2909FB180EF3}"/>
              </a:ext>
            </a:extLst>
          </p:cNvPr>
          <p:cNvCxnSpPr>
            <a:cxnSpLocks/>
          </p:cNvCxnSpPr>
          <p:nvPr/>
        </p:nvCxnSpPr>
        <p:spPr>
          <a:xfrm flipV="1">
            <a:off x="2009215" y="8596804"/>
            <a:ext cx="2796988" cy="2653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E3676BB-F0DE-A6B3-AACA-8EAC885D345B}"/>
              </a:ext>
            </a:extLst>
          </p:cNvPr>
          <p:cNvCxnSpPr>
            <a:cxnSpLocks/>
          </p:cNvCxnSpPr>
          <p:nvPr/>
        </p:nvCxnSpPr>
        <p:spPr>
          <a:xfrm flipV="1">
            <a:off x="4806203" y="9655941"/>
            <a:ext cx="1608841" cy="156538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D94AB8-2330-8E9B-358D-96E4AC907D22}"/>
                  </a:ext>
                </a:extLst>
              </p:cNvPr>
              <p:cNvSpPr txBox="1"/>
              <p:nvPr/>
            </p:nvSpPr>
            <p:spPr>
              <a:xfrm>
                <a:off x="4501732" y="11204901"/>
                <a:ext cx="511035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D94AB8-2330-8E9B-358D-96E4AC90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732" y="11204901"/>
                <a:ext cx="511035" cy="664926"/>
              </a:xfrm>
              <a:prstGeom prst="rect">
                <a:avLst/>
              </a:prstGeom>
              <a:blipFill>
                <a:blip r:embed="rId9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72A9DE-C069-5AF5-D0B6-CDCAC7F9CECD}"/>
                  </a:ext>
                </a:extLst>
              </p:cNvPr>
              <p:cNvSpPr txBox="1"/>
              <p:nvPr/>
            </p:nvSpPr>
            <p:spPr>
              <a:xfrm>
                <a:off x="2923896" y="9119951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72A9DE-C069-5AF5-D0B6-CDCAC7F9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896" y="9119951"/>
                <a:ext cx="511035" cy="646331"/>
              </a:xfrm>
              <a:prstGeom prst="rect">
                <a:avLst/>
              </a:prstGeom>
              <a:blipFill>
                <a:blip r:embed="rId10"/>
                <a:stretch>
                  <a:fillRect r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614A71-6594-44E3-37FE-028991EBE636}"/>
                  </a:ext>
                </a:extLst>
              </p:cNvPr>
              <p:cNvSpPr txBox="1"/>
              <p:nvPr/>
            </p:nvSpPr>
            <p:spPr>
              <a:xfrm>
                <a:off x="5323729" y="9111720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614A71-6594-44E3-37FE-028991EBE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29" y="9111720"/>
                <a:ext cx="511035" cy="646331"/>
              </a:xfrm>
              <a:prstGeom prst="rect">
                <a:avLst/>
              </a:prstGeom>
              <a:blipFill>
                <a:blip r:embed="rId11"/>
                <a:stretch>
                  <a:fillRect r="-88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DE27A-2EC7-7390-7759-281FE0196D75}"/>
                  </a:ext>
                </a:extLst>
              </p:cNvPr>
              <p:cNvSpPr txBox="1"/>
              <p:nvPr/>
            </p:nvSpPr>
            <p:spPr>
              <a:xfrm>
                <a:off x="4125005" y="9810254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36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DE27A-2EC7-7390-7759-281FE019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005" y="9810254"/>
                <a:ext cx="511035" cy="646331"/>
              </a:xfrm>
              <a:prstGeom prst="rect">
                <a:avLst/>
              </a:prstGeom>
              <a:blipFill>
                <a:blip r:embed="rId12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B87B964-8E9A-9EE7-5B68-5B7C5D32800E}"/>
              </a:ext>
            </a:extLst>
          </p:cNvPr>
          <p:cNvCxnSpPr>
            <a:cxnSpLocks/>
          </p:cNvCxnSpPr>
          <p:nvPr/>
        </p:nvCxnSpPr>
        <p:spPr>
          <a:xfrm flipV="1">
            <a:off x="1262612" y="11204901"/>
            <a:ext cx="8172481" cy="436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ECD5419-4431-5E05-890C-9EBD61FEADAE}"/>
              </a:ext>
            </a:extLst>
          </p:cNvPr>
          <p:cNvCxnSpPr>
            <a:cxnSpLocks/>
          </p:cNvCxnSpPr>
          <p:nvPr/>
        </p:nvCxnSpPr>
        <p:spPr>
          <a:xfrm flipV="1">
            <a:off x="11510473" y="7850127"/>
            <a:ext cx="3915057" cy="328937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CD3C843-CA14-3238-C3A9-03074FBD531A}"/>
              </a:ext>
            </a:extLst>
          </p:cNvPr>
          <p:cNvCxnSpPr>
            <a:cxnSpLocks/>
          </p:cNvCxnSpPr>
          <p:nvPr/>
        </p:nvCxnSpPr>
        <p:spPr>
          <a:xfrm flipV="1">
            <a:off x="15425530" y="7850127"/>
            <a:ext cx="0" cy="33257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247E3C8-D60B-5B8C-2532-D9F67A54497A}"/>
              </a:ext>
            </a:extLst>
          </p:cNvPr>
          <p:cNvCxnSpPr>
            <a:cxnSpLocks/>
          </p:cNvCxnSpPr>
          <p:nvPr/>
        </p:nvCxnSpPr>
        <p:spPr>
          <a:xfrm>
            <a:off x="11510473" y="11126437"/>
            <a:ext cx="3915057" cy="1306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08CF21-41D3-C4C4-7DED-8E2DDB27D5B9}"/>
                  </a:ext>
                </a:extLst>
              </p:cNvPr>
              <p:cNvSpPr txBox="1"/>
              <p:nvPr/>
            </p:nvSpPr>
            <p:spPr>
              <a:xfrm>
                <a:off x="11199822" y="11158817"/>
                <a:ext cx="5110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08CF21-41D3-C4C4-7DED-8E2DDB27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822" y="11158817"/>
                <a:ext cx="511035" cy="646331"/>
              </a:xfrm>
              <a:prstGeom prst="rect">
                <a:avLst/>
              </a:prstGeom>
              <a:blipFill>
                <a:blip r:embed="rId13"/>
                <a:stretch>
                  <a:fillRect r="-65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4E422-AC34-6F77-0AF7-4B5D86BE1068}"/>
                  </a:ext>
                </a:extLst>
              </p:cNvPr>
              <p:cNvSpPr txBox="1"/>
              <p:nvPr/>
            </p:nvSpPr>
            <p:spPr>
              <a:xfrm>
                <a:off x="14768606" y="11217793"/>
                <a:ext cx="1313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4E422-AC34-6F77-0AF7-4B5D86BE1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8606" y="11217793"/>
                <a:ext cx="131384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DD84F90-B16E-8923-E979-25F0FF896C74}"/>
              </a:ext>
            </a:extLst>
          </p:cNvPr>
          <p:cNvCxnSpPr>
            <a:cxnSpLocks/>
          </p:cNvCxnSpPr>
          <p:nvPr/>
        </p:nvCxnSpPr>
        <p:spPr>
          <a:xfrm flipV="1">
            <a:off x="13354855" y="11284118"/>
            <a:ext cx="0" cy="5832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2082E2-EF30-AC83-2662-E3883C92FC54}"/>
                  </a:ext>
                </a:extLst>
              </p:cNvPr>
              <p:cNvSpPr txBox="1"/>
              <p:nvPr/>
            </p:nvSpPr>
            <p:spPr>
              <a:xfrm>
                <a:off x="10394235" y="11867416"/>
                <a:ext cx="59212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2082E2-EF30-AC83-2662-E3883C92F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235" y="11867416"/>
                <a:ext cx="5921239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D660C83-0402-2D2A-7585-37958296B0A6}"/>
              </a:ext>
            </a:extLst>
          </p:cNvPr>
          <p:cNvCxnSpPr>
            <a:cxnSpLocks/>
          </p:cNvCxnSpPr>
          <p:nvPr/>
        </p:nvCxnSpPr>
        <p:spPr>
          <a:xfrm flipV="1">
            <a:off x="13384637" y="9570720"/>
            <a:ext cx="0" cy="158809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4C3443-D57D-B374-561E-8C7DA221854E}"/>
                  </a:ext>
                </a:extLst>
              </p:cNvPr>
              <p:cNvSpPr txBox="1"/>
              <p:nvPr/>
            </p:nvSpPr>
            <p:spPr>
              <a:xfrm>
                <a:off x="13119314" y="9975647"/>
                <a:ext cx="2365829" cy="75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4C3443-D57D-B374-561E-8C7DA2218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314" y="9975647"/>
                <a:ext cx="2365829" cy="75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F2AF53-562F-B248-888F-44398A8E90CC}"/>
                  </a:ext>
                </a:extLst>
              </p:cNvPr>
              <p:cNvSpPr txBox="1"/>
              <p:nvPr/>
            </p:nvSpPr>
            <p:spPr>
              <a:xfrm>
                <a:off x="15490607" y="9296723"/>
                <a:ext cx="1436914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F2AF53-562F-B248-888F-44398A8E9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607" y="9296723"/>
                <a:ext cx="1436914" cy="66864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4B78623-C348-E184-55D3-CA63B37643FA}"/>
                  </a:ext>
                </a:extLst>
              </p:cNvPr>
              <p:cNvSpPr txBox="1"/>
              <p:nvPr/>
            </p:nvSpPr>
            <p:spPr>
              <a:xfrm>
                <a:off x="18065290" y="8101297"/>
                <a:ext cx="6071897" cy="3560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𝑘</m:t>
                              </m:r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−</m:t>
                              </m:r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4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ko-K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𝑘</m:t>
                              </m:r>
                              <m:r>
                                <a:rPr lang="en-US" altLang="ko-KR" sz="4000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 algn="ctr"/>
                <a:r>
                  <a:rPr lang="en-US" altLang="ko-KR" dirty="0"/>
                  <a:t>=&gt;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4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4B78623-C348-E184-55D3-CA63B3764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290" y="8101297"/>
                <a:ext cx="6071897" cy="35604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0ABD3CD-79EA-9505-58DA-9CB148B3B591}"/>
              </a:ext>
            </a:extLst>
          </p:cNvPr>
          <p:cNvCxnSpPr>
            <a:cxnSpLocks/>
          </p:cNvCxnSpPr>
          <p:nvPr/>
        </p:nvCxnSpPr>
        <p:spPr>
          <a:xfrm flipV="1">
            <a:off x="10139201" y="9430769"/>
            <a:ext cx="839989" cy="8231"/>
          </a:xfrm>
          <a:prstGeom prst="straightConnector1">
            <a:avLst/>
          </a:prstGeom>
          <a:ln w="76200">
            <a:solidFill>
              <a:srgbClr val="E50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3ACEADF-7072-6E29-700C-A8769D11D8A0}"/>
              </a:ext>
            </a:extLst>
          </p:cNvPr>
          <p:cNvCxnSpPr>
            <a:cxnSpLocks/>
          </p:cNvCxnSpPr>
          <p:nvPr/>
        </p:nvCxnSpPr>
        <p:spPr>
          <a:xfrm flipV="1">
            <a:off x="17062143" y="9430769"/>
            <a:ext cx="839989" cy="8231"/>
          </a:xfrm>
          <a:prstGeom prst="straightConnector1">
            <a:avLst/>
          </a:prstGeom>
          <a:ln w="76200">
            <a:solidFill>
              <a:srgbClr val="E504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7AA349D-AA9C-BB59-C016-9814863A6845}"/>
              </a:ext>
            </a:extLst>
          </p:cNvPr>
          <p:cNvCxnSpPr>
            <a:cxnSpLocks/>
          </p:cNvCxnSpPr>
          <p:nvPr/>
        </p:nvCxnSpPr>
        <p:spPr>
          <a:xfrm flipV="1">
            <a:off x="19030950" y="11241377"/>
            <a:ext cx="4743450" cy="898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C48FBF-21C6-59FD-F811-1DA5A43B2C19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98" name="직선 연결선 41">
            <a:extLst>
              <a:ext uri="{FF2B5EF4-FFF2-40B4-BE49-F238E27FC236}">
                <a16:creationId xmlns:a16="http://schemas.microsoft.com/office/drawing/2014/main" id="{A06C94B8-619D-ED36-3172-8CC2C7F2EF2F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4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8A8638-D7D4-7975-00C6-2964700651EB}"/>
              </a:ext>
            </a:extLst>
          </p:cNvPr>
          <p:cNvSpPr/>
          <p:nvPr/>
        </p:nvSpPr>
        <p:spPr>
          <a:xfrm>
            <a:off x="982523" y="3559868"/>
            <a:ext cx="5686321" cy="1945860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9A7D3-211C-0272-F461-6FF2B3B6092E}"/>
                  </a:ext>
                </a:extLst>
              </p:cNvPr>
              <p:cNvSpPr txBox="1"/>
              <p:nvPr/>
            </p:nvSpPr>
            <p:spPr>
              <a:xfrm>
                <a:off x="1180996" y="3955850"/>
                <a:ext cx="5487847" cy="1308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E9A7D3-211C-0272-F461-6FF2B3B6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996" y="3955850"/>
                <a:ext cx="5487847" cy="1308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825141-D90A-83AB-6C6B-7B361EBA4ABE}"/>
              </a:ext>
            </a:extLst>
          </p:cNvPr>
          <p:cNvSpPr txBox="1"/>
          <p:nvPr/>
        </p:nvSpPr>
        <p:spPr>
          <a:xfrm>
            <a:off x="1065680" y="3146290"/>
            <a:ext cx="4502407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Linear Interpolation 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119929-DB78-7813-A0FF-C46424E8577C}"/>
              </a:ext>
            </a:extLst>
          </p:cNvPr>
          <p:cNvSpPr/>
          <p:nvPr/>
        </p:nvSpPr>
        <p:spPr>
          <a:xfrm>
            <a:off x="1001573" y="6150668"/>
            <a:ext cx="8104327" cy="1945860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7001-2E9B-A42A-2DFB-63C22281E407}"/>
              </a:ext>
            </a:extLst>
          </p:cNvPr>
          <p:cNvSpPr txBox="1"/>
          <p:nvPr/>
        </p:nvSpPr>
        <p:spPr>
          <a:xfrm>
            <a:off x="1084731" y="5737090"/>
            <a:ext cx="3753970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lidar motion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E29E3E-8B08-35E5-F6B2-1F5E9623C543}"/>
                  </a:ext>
                </a:extLst>
              </p:cNvPr>
              <p:cNvSpPr txBox="1"/>
              <p:nvPr/>
            </p:nvSpPr>
            <p:spPr>
              <a:xfrm>
                <a:off x="1142137" y="6814697"/>
                <a:ext cx="7963763" cy="834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(1:3)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E29E3E-8B08-35E5-F6B2-1F5E9623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137" y="6814697"/>
                <a:ext cx="7963763" cy="834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D63E1E-7E09-0507-189C-CC91E293A79E}"/>
                  </a:ext>
                </a:extLst>
              </p:cNvPr>
              <p:cNvSpPr txBox="1"/>
              <p:nvPr/>
            </p:nvSpPr>
            <p:spPr>
              <a:xfrm>
                <a:off x="7159107" y="3870744"/>
                <a:ext cx="16122894" cy="133626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Using Linear Interpolation establish a geometric relation between</a:t>
                </a:r>
              </a:p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</m:e>
                        </m:acc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acc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40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D63E1E-7E09-0507-189C-CC91E293A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107" y="3870744"/>
                <a:ext cx="16122894" cy="1336263"/>
              </a:xfrm>
              <a:prstGeom prst="rect">
                <a:avLst/>
              </a:prstGeom>
              <a:blipFill>
                <a:blip r:embed="rId7"/>
                <a:stretch>
                  <a:fillRect l="-1323" t="-8219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FBDEC44-0512-CA6A-C9F3-810A3DACE4DC}"/>
              </a:ext>
            </a:extLst>
          </p:cNvPr>
          <p:cNvSpPr txBox="1"/>
          <p:nvPr/>
        </p:nvSpPr>
        <p:spPr>
          <a:xfrm>
            <a:off x="1309427" y="8361352"/>
            <a:ext cx="5297608" cy="193899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i="1" dirty="0">
                <a:latin typeface="나눔고딕" pitchFamily="2" charset="-127"/>
                <a:ea typeface="나눔고딕" pitchFamily="2" charset="-127"/>
              </a:rPr>
              <a:t>-&gt;  Reprojection</a:t>
            </a:r>
          </a:p>
          <a:p>
            <a:endParaRPr lang="en-US" altLang="ko-KR" sz="4000" i="1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4000" i="1" dirty="0">
                <a:latin typeface="나눔고딕" pitchFamily="2" charset="-127"/>
                <a:ea typeface="나눔고딕" pitchFamily="2" charset="-127"/>
              </a:rPr>
              <a:t>-&gt; ICP</a:t>
            </a:r>
            <a:endParaRPr lang="ko-KR" altLang="en-US" sz="4000" i="1" dirty="0"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A4B83-A8C7-6A36-82F0-20769BF7F1AB}"/>
                  </a:ext>
                </a:extLst>
              </p:cNvPr>
              <p:cNvSpPr txBox="1"/>
              <p:nvPr/>
            </p:nvSpPr>
            <p:spPr>
              <a:xfrm>
                <a:off x="9768957" y="6092809"/>
                <a:ext cx="13304029" cy="457804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: The coordinates of point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 </m:t>
                    </m:r>
                    <m:r>
                      <a:rPr lang="en-US" altLang="ko-KR" sz="4000" b="0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𝑖𝑛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4000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+1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4000" i="1" dirty="0">
                  <a:latin typeface="Cambria Math" panose="02040503050406030204" pitchFamily="18" charset="0"/>
                  <a:ea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: The coordinates of point </a:t>
                </a:r>
                <a14:m>
                  <m:oMath xmlns:m="http://schemas.openxmlformats.org/officeDocument/2006/math"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</m:t>
                    </m:r>
                    <m:r>
                      <a:rPr lang="ko-KR" altLang="en-US" sz="4000" i="1" spc="-150" dirty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 </m:t>
                    </m:r>
                    <m:r>
                      <a:rPr lang="en-US" altLang="ko-KR" sz="4000" b="0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𝑖𝑛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ℰ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𝑘</m:t>
                                </m:r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  <a:ea typeface="나눔고딕" pitchFamily="2" charset="-127"/>
                                  </a:rPr>
                                  <m:t>+1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4000" dirty="0">
                  <a:latin typeface="나눔고딕" pitchFamily="2" charset="-127"/>
                  <a:ea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d>
                          <m:d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1:3</m:t>
                        </m:r>
                      </m:e>
                    </m:d>
                    <m:r>
                      <a:rPr lang="en-US" altLang="ko-KR" sz="4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4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4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:  1</a:t>
                </a:r>
                <a:r>
                  <a:rPr lang="en-US" altLang="ko-KR" sz="4000" baseline="30000" dirty="0">
                    <a:latin typeface="나눔고딕" pitchFamily="2" charset="-127"/>
                    <a:ea typeface="나눔고딕" pitchFamily="2" charset="-127"/>
                  </a:rPr>
                  <a:t>st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to 3</a:t>
                </a:r>
                <a:r>
                  <a:rPr lang="en-US" altLang="ko-KR" sz="4000" baseline="30000" dirty="0">
                    <a:latin typeface="나눔고딕" pitchFamily="2" charset="-127"/>
                    <a:ea typeface="나눔고딕" pitchFamily="2" charset="-127"/>
                  </a:rPr>
                  <a:t>rd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entries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d>
                          <m:d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endParaRPr lang="ko-KR" altLang="en-US" sz="40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A4B83-A8C7-6A36-82F0-20769BF7F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957" y="6092809"/>
                <a:ext cx="13304029" cy="4578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9E125A-DAB4-65C8-B457-8A63BFEA2C26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4" name="직선 연결선 41">
            <a:extLst>
              <a:ext uri="{FF2B5EF4-FFF2-40B4-BE49-F238E27FC236}">
                <a16:creationId xmlns:a16="http://schemas.microsoft.com/office/drawing/2014/main" id="{C870D2F6-0A17-2140-01F6-AC685215508A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28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119929-DB78-7813-A0FF-C46424E8577C}"/>
              </a:ext>
            </a:extLst>
          </p:cNvPr>
          <p:cNvSpPr/>
          <p:nvPr/>
        </p:nvSpPr>
        <p:spPr>
          <a:xfrm>
            <a:off x="1134923" y="3464618"/>
            <a:ext cx="8104327" cy="1945860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57001-2E9B-A42A-2DFB-63C22281E407}"/>
              </a:ext>
            </a:extLst>
          </p:cNvPr>
          <p:cNvSpPr txBox="1"/>
          <p:nvPr/>
        </p:nvSpPr>
        <p:spPr>
          <a:xfrm>
            <a:off x="1218081" y="3051040"/>
            <a:ext cx="3753970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lidar motion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E29E3E-8B08-35E5-F6B2-1F5E9623C543}"/>
                  </a:ext>
                </a:extLst>
              </p:cNvPr>
              <p:cNvSpPr txBox="1"/>
              <p:nvPr/>
            </p:nvSpPr>
            <p:spPr>
              <a:xfrm>
                <a:off x="1275487" y="4128647"/>
                <a:ext cx="7963763" cy="834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acc>
                            <m:accPr>
                              <m:chr m:val="̃"/>
                              <m:ctrlPr>
                                <a:rPr lang="en-US" altLang="ko-KR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4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(1:3)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E29E3E-8B08-35E5-F6B2-1F5E9623C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87" y="4128647"/>
                <a:ext cx="7963763" cy="834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616B9-C57A-6215-092B-5F5C8B2AD05E}"/>
                  </a:ext>
                </a:extLst>
              </p:cNvPr>
              <p:cNvSpPr txBox="1"/>
              <p:nvPr/>
            </p:nvSpPr>
            <p:spPr>
              <a:xfrm>
                <a:off x="1119189" y="7482190"/>
                <a:ext cx="8443912" cy="74225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4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altLang="ko-K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616B9-C57A-6215-092B-5F5C8B2A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7482190"/>
                <a:ext cx="8443912" cy="742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2E74E4-2F79-1B52-F4C8-BBE9BE075826}"/>
              </a:ext>
            </a:extLst>
          </p:cNvPr>
          <p:cNvSpPr/>
          <p:nvPr/>
        </p:nvSpPr>
        <p:spPr>
          <a:xfrm>
            <a:off x="1119188" y="6902480"/>
            <a:ext cx="8443913" cy="1945860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2D0DD-D56E-EA23-C2D3-4B715AA381AC}"/>
              </a:ext>
            </a:extLst>
          </p:cNvPr>
          <p:cNvSpPr txBox="1"/>
          <p:nvPr/>
        </p:nvSpPr>
        <p:spPr>
          <a:xfrm>
            <a:off x="1202290" y="6554015"/>
            <a:ext cx="3753970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Rotation Matrix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196F2-1371-7E3E-32AF-3785FEFF86A0}"/>
              </a:ext>
            </a:extLst>
          </p:cNvPr>
          <p:cNvSpPr txBox="1"/>
          <p:nvPr/>
        </p:nvSpPr>
        <p:spPr>
          <a:xfrm>
            <a:off x="1119189" y="5663172"/>
            <a:ext cx="16122894" cy="70788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나눔고딕" pitchFamily="2" charset="-127"/>
                <a:ea typeface="나눔고딕" pitchFamily="2" charset="-127"/>
              </a:rPr>
              <a:t>A Rotation Matrix defined by the </a:t>
            </a:r>
            <a:r>
              <a:rPr lang="en-US" altLang="ko-KR" sz="4000" b="1" i="1" dirty="0">
                <a:latin typeface="나눔고딕" pitchFamily="2" charset="-127"/>
                <a:ea typeface="나눔고딕" pitchFamily="2" charset="-127"/>
              </a:rPr>
              <a:t>Rodrigues formula </a:t>
            </a:r>
            <a:endParaRPr lang="ko-KR" altLang="en-US" sz="4000" b="1" i="1" dirty="0">
              <a:latin typeface="나눔고딕" pitchFamily="2" charset="-127"/>
              <a:ea typeface="나눔고딕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2B9F11-3228-F229-7E9A-1A0377DD6400}"/>
                  </a:ext>
                </a:extLst>
              </p:cNvPr>
              <p:cNvSpPr txBox="1"/>
              <p:nvPr/>
            </p:nvSpPr>
            <p:spPr>
              <a:xfrm>
                <a:off x="10229849" y="6902197"/>
                <a:ext cx="13280751" cy="5425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d>
                        <m:d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4:6</m:t>
                          </m:r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4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:  </m:t>
                      </m:r>
                      <m:r>
                        <m:rPr>
                          <m:nor/>
                        </m:rPr>
                        <a:rPr lang="en-US" altLang="ko-KR" sz="4000" b="0" i="0" dirty="0" smtClean="0">
                          <a:latin typeface="나눔고딕" pitchFamily="2" charset="-127"/>
                          <a:ea typeface="나눔고딕" pitchFamily="2" charset="-127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ko-KR" sz="4000" b="0" i="0" baseline="30000" dirty="0" smtClean="0">
                          <a:latin typeface="나눔고딕" pitchFamily="2" charset="-127"/>
                          <a:ea typeface="나눔고딕" pitchFamily="2" charset="-127"/>
                        </a:rPr>
                        <m:t>th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to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 6</m:t>
                      </m:r>
                      <m:r>
                        <m:rPr>
                          <m:nor/>
                        </m:rPr>
                        <a:rPr lang="en-US" altLang="ko-KR" sz="4000" b="0" i="0" baseline="30000" dirty="0" smtClean="0">
                          <a:latin typeface="나눔고딕" pitchFamily="2" charset="-127"/>
                          <a:ea typeface="나눔고딕" pitchFamily="2" charset="-127"/>
                        </a:rPr>
                        <m:t>th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entries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ko-KR" sz="4000" dirty="0">
                          <a:latin typeface="나눔고딕" pitchFamily="2" charset="-127"/>
                          <a:ea typeface="나눔고딕" pitchFamily="2" charset="-127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4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: Magnitude of the rotation, </a:t>
                </a:r>
                <a14:m>
                  <m:oMath xmlns:m="http://schemas.openxmlformats.org/officeDocument/2006/math">
                    <m:r>
                      <a:rPr lang="ko-KR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+1, 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(4:6)</m:t>
                        </m:r>
                      </m:e>
                    </m:d>
                  </m:oMath>
                </a14:m>
                <a:r>
                  <a:rPr lang="en-US" altLang="ko-KR" sz="4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40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: Unit Vector representing the rotation direction,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/>
                  <a:t>       </a:t>
                </a:r>
                <a14:m>
                  <m:oMath xmlns:m="http://schemas.openxmlformats.org/officeDocument/2006/math">
                    <m:r>
                      <a:rPr lang="ko-KR" altLang="en-US" sz="4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d>
                          <m:d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4000" i="1">
                        <a:latin typeface="Cambria Math" panose="02040503050406030204" pitchFamily="18" charset="0"/>
                      </a:rPr>
                      <m:t>(4:6 </m:t>
                    </m:r>
                  </m:oMath>
                </a14:m>
                <a:r>
                  <a:rPr lang="en-US" altLang="ko-KR" sz="4000" dirty="0"/>
                  <a:t>)/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+1, </m:t>
                                </m:r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(4:6)</m:t>
                        </m:r>
                      </m:e>
                    </m:d>
                  </m:oMath>
                </a14:m>
                <a:endParaRPr lang="en-US" altLang="ko-KR" sz="4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: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Skew symmetric matrix of</a:t>
                </a:r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4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2B9F11-3228-F229-7E9A-1A0377DD6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849" y="6902197"/>
                <a:ext cx="13280751" cy="5425909"/>
              </a:xfrm>
              <a:prstGeom prst="rect">
                <a:avLst/>
              </a:prstGeom>
              <a:blipFill>
                <a:blip r:embed="rId7"/>
                <a:stretch>
                  <a:fillRect b="-2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F0F1B5-C985-1A35-8D33-E884016A0957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7" name="직선 연결선 41">
            <a:extLst>
              <a:ext uri="{FF2B5EF4-FFF2-40B4-BE49-F238E27FC236}">
                <a16:creationId xmlns:a16="http://schemas.microsoft.com/office/drawing/2014/main" id="{1E562069-A8F8-CF3D-9B97-066AD60E72BA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9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B79AF-5895-BC52-7AF1-C3D2F7138F8E}"/>
                  </a:ext>
                </a:extLst>
              </p:cNvPr>
              <p:cNvSpPr txBox="1"/>
              <p:nvPr/>
            </p:nvSpPr>
            <p:spPr>
              <a:xfrm>
                <a:off x="1119188" y="2952823"/>
                <a:ext cx="22579012" cy="70788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Derive a geometric relationship between an </a:t>
                </a:r>
                <a:r>
                  <a:rPr lang="en-US" altLang="ko-KR" sz="4000" b="1" i="1" dirty="0">
                    <a:highlight>
                      <a:srgbClr val="FFFF00"/>
                    </a:highlight>
                    <a:latin typeface="나눔고딕" pitchFamily="2" charset="-127"/>
                    <a:ea typeface="나눔고딕" pitchFamily="2" charset="-127"/>
                  </a:rPr>
                  <a:t>edge point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𝜀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4000" b="1" i="1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and  corresponding edge line</a:t>
                </a:r>
                <a:endParaRPr lang="ko-KR" altLang="en-US" sz="40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B79AF-5895-BC52-7AF1-C3D2F713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2952823"/>
                <a:ext cx="22579012" cy="707886"/>
              </a:xfrm>
              <a:prstGeom prst="rect">
                <a:avLst/>
              </a:prstGeom>
              <a:blipFill>
                <a:blip r:embed="rId5"/>
                <a:stretch>
                  <a:fillRect l="-972" t="-19658" b="-35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20A95E-2935-6C0A-E0F7-A332BF39F3C3}"/>
                  </a:ext>
                </a:extLst>
              </p:cNvPr>
              <p:cNvSpPr txBox="1"/>
              <p:nvPr/>
            </p:nvSpPr>
            <p:spPr>
              <a:xfrm>
                <a:off x="1119189" y="3817400"/>
                <a:ext cx="8443912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20A95E-2935-6C0A-E0F7-A332BF39F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3817400"/>
                <a:ext cx="8443912" cy="834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A662B-9F53-9918-BFD9-4D72D3BB6C9D}"/>
                  </a:ext>
                </a:extLst>
              </p:cNvPr>
              <p:cNvSpPr txBox="1"/>
              <p:nvPr/>
            </p:nvSpPr>
            <p:spPr>
              <a:xfrm>
                <a:off x="1119188" y="4737162"/>
                <a:ext cx="22921912" cy="70788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Derive a geometric relationship between a </a:t>
                </a:r>
                <a:r>
                  <a:rPr lang="en-US" altLang="ko-KR" sz="4000" b="1" i="1" dirty="0">
                    <a:highlight>
                      <a:srgbClr val="FF0000"/>
                    </a:highlight>
                    <a:latin typeface="나눔고딕" pitchFamily="2" charset="-127"/>
                    <a:ea typeface="나눔고딕" pitchFamily="2" charset="-127"/>
                  </a:rPr>
                  <a:t>planar point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40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</m:t>
                        </m:r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4000" b="1" i="1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and  corresponding planar patch</a:t>
                </a:r>
                <a:endParaRPr lang="ko-KR" altLang="en-US" sz="4000" b="1" i="1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A662B-9F53-9918-BFD9-4D72D3BB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737162"/>
                <a:ext cx="22921912" cy="707886"/>
              </a:xfrm>
              <a:prstGeom prst="rect">
                <a:avLst/>
              </a:prstGeom>
              <a:blipFill>
                <a:blip r:embed="rId7"/>
                <a:stretch>
                  <a:fillRect l="-957" t="-19828" r="-532" b="-37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5F49F-BA86-2A9E-8125-A6E023A8AE3A}"/>
                  </a:ext>
                </a:extLst>
              </p:cNvPr>
              <p:cNvSpPr txBox="1"/>
              <p:nvPr/>
            </p:nvSpPr>
            <p:spPr>
              <a:xfrm>
                <a:off x="1119189" y="5472955"/>
                <a:ext cx="8443912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5F49F-BA86-2A9E-8125-A6E023A8A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5472955"/>
                <a:ext cx="8443912" cy="834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31DD9A-690B-C88B-6B8F-FC3BC5F865D4}"/>
                  </a:ext>
                </a:extLst>
              </p:cNvPr>
              <p:cNvSpPr txBox="1"/>
              <p:nvPr/>
            </p:nvSpPr>
            <p:spPr>
              <a:xfrm>
                <a:off x="10782300" y="7827081"/>
                <a:ext cx="12192000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1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𝒇</m:t>
                    </m:r>
                    <m:d>
                      <m:d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b="1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31DD9A-690B-C88B-6B8F-FC3BC5F8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300" y="7827081"/>
                <a:ext cx="12192000" cy="717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A92D3F-0052-2787-2958-00B0D62D1984}"/>
                  </a:ext>
                </a:extLst>
              </p:cNvPr>
              <p:cNvSpPr txBox="1"/>
              <p:nvPr/>
            </p:nvSpPr>
            <p:spPr>
              <a:xfrm>
                <a:off x="1119189" y="8185930"/>
                <a:ext cx="8443912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A92D3F-0052-2787-2958-00B0D62D1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8185930"/>
                <a:ext cx="8443912" cy="8345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C4925-4A68-91AC-29A1-DC7778C46DDF}"/>
                  </a:ext>
                </a:extLst>
              </p:cNvPr>
              <p:cNvSpPr txBox="1"/>
              <p:nvPr/>
            </p:nvSpPr>
            <p:spPr>
              <a:xfrm>
                <a:off x="1119189" y="7260658"/>
                <a:ext cx="8443912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C4925-4A68-91AC-29A1-DC7778C4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9" y="7260658"/>
                <a:ext cx="8443912" cy="8345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943E63-60BB-9FBB-66D1-7E02F9BFC670}"/>
              </a:ext>
            </a:extLst>
          </p:cNvPr>
          <p:cNvCxnSpPr>
            <a:cxnSpLocks/>
          </p:cNvCxnSpPr>
          <p:nvPr/>
        </p:nvCxnSpPr>
        <p:spPr>
          <a:xfrm flipV="1">
            <a:off x="9765137" y="7790382"/>
            <a:ext cx="0" cy="886678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1BA3B93-F2FD-C289-7E69-EB6D18732EA7}"/>
              </a:ext>
            </a:extLst>
          </p:cNvPr>
          <p:cNvCxnSpPr>
            <a:cxnSpLocks/>
          </p:cNvCxnSpPr>
          <p:nvPr/>
        </p:nvCxnSpPr>
        <p:spPr>
          <a:xfrm flipH="1">
            <a:off x="9031713" y="8677060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F1F90D9-570E-FC7E-D1C9-03DFDA30CDAC}"/>
              </a:ext>
            </a:extLst>
          </p:cNvPr>
          <p:cNvCxnSpPr>
            <a:cxnSpLocks/>
          </p:cNvCxnSpPr>
          <p:nvPr/>
        </p:nvCxnSpPr>
        <p:spPr>
          <a:xfrm flipH="1">
            <a:off x="9031713" y="7790382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A3BF7C-7FBC-DD5A-1CB7-F83087DB6FCA}"/>
              </a:ext>
            </a:extLst>
          </p:cNvPr>
          <p:cNvCxnSpPr>
            <a:cxnSpLocks/>
          </p:cNvCxnSpPr>
          <p:nvPr/>
        </p:nvCxnSpPr>
        <p:spPr>
          <a:xfrm flipH="1">
            <a:off x="9801226" y="8213603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17BE842-B865-923C-5CD8-E65ED579B4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59051" y="6123904"/>
            <a:ext cx="8022950" cy="41793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072CE3-3896-92E0-D658-52C32062F6DD}"/>
              </a:ext>
            </a:extLst>
          </p:cNvPr>
          <p:cNvSpPr txBox="1"/>
          <p:nvPr/>
        </p:nvSpPr>
        <p:spPr>
          <a:xfrm>
            <a:off x="16230601" y="10229695"/>
            <a:ext cx="4019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나눔고딕" pitchFamily="2" charset="-127"/>
                <a:ea typeface="나눔고딕" pitchFamily="2" charset="-127"/>
              </a:rPr>
              <a:t>Corresponds </a:t>
            </a:r>
          </a:p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to a feature point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B6A67-F294-5FD3-5240-546B8980A7F9}"/>
              </a:ext>
            </a:extLst>
          </p:cNvPr>
          <p:cNvSpPr txBox="1"/>
          <p:nvPr/>
        </p:nvSpPr>
        <p:spPr>
          <a:xfrm>
            <a:off x="20250150" y="10249251"/>
            <a:ext cx="40195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나눔고딕" pitchFamily="2" charset="-127"/>
                <a:ea typeface="나눔고딕" pitchFamily="2" charset="-127"/>
              </a:rPr>
              <a:t>Corresponds </a:t>
            </a:r>
          </a:p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to distance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C05567-C2D9-4A89-8E0A-296CDA827AAB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8" name="직선 연결선 41">
            <a:extLst>
              <a:ext uri="{FF2B5EF4-FFF2-40B4-BE49-F238E27FC236}">
                <a16:creationId xmlns:a16="http://schemas.microsoft.com/office/drawing/2014/main" id="{A3D23F10-1623-ED91-AB7A-F13127052090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4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8879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B79AF-5895-BC52-7AF1-C3D2F7138F8E}"/>
                  </a:ext>
                </a:extLst>
              </p:cNvPr>
              <p:cNvSpPr txBox="1"/>
              <p:nvPr/>
            </p:nvSpPr>
            <p:spPr>
              <a:xfrm>
                <a:off x="1119188" y="3373380"/>
                <a:ext cx="11839260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4000" b="1" i="1" dirty="0">
                    <a:latin typeface="나눔고딕" pitchFamily="2" charset="-127"/>
                    <a:ea typeface="나눔고딕" pitchFamily="2" charset="-127"/>
                  </a:rPr>
                  <a:t>Edge distance  :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ko-KR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endParaRPr lang="ko-KR" altLang="en-US" sz="4000" b="1" i="1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B79AF-5895-BC52-7AF1-C3D2F713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3373380"/>
                <a:ext cx="11839260" cy="834524"/>
              </a:xfrm>
              <a:prstGeom prst="rect">
                <a:avLst/>
              </a:prstGeom>
              <a:blipFill>
                <a:blip r:embed="rId5"/>
                <a:stretch>
                  <a:fillRect l="-1854" t="-9489" b="-189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A662B-9F53-9918-BFD9-4D72D3BB6C9D}"/>
                  </a:ext>
                </a:extLst>
              </p:cNvPr>
              <p:cNvSpPr txBox="1"/>
              <p:nvPr/>
            </p:nvSpPr>
            <p:spPr>
              <a:xfrm>
                <a:off x="1119188" y="4432362"/>
                <a:ext cx="11875348" cy="83452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4000" b="1" i="1" dirty="0">
                    <a:latin typeface="나눔고딕" pitchFamily="2" charset="-127"/>
                    <a:ea typeface="나눔고딕" pitchFamily="2" charset="-127"/>
                  </a:rPr>
                  <a:t>Planar distance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,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r>
                      <a:rPr lang="ko-KR" altLang="en-US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𝜖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4000" b="1" i="1" dirty="0">
                    <a:latin typeface="나눔고딕" pitchFamily="2" charset="-127"/>
                    <a:ea typeface="나눔고딕" pitchFamily="2" charset="-127"/>
                  </a:rPr>
                  <a:t> </a:t>
                </a:r>
                <a:endParaRPr lang="ko-KR" altLang="en-US" sz="4000" b="1" i="1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A662B-9F53-9918-BFD9-4D72D3BB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432362"/>
                <a:ext cx="11875348" cy="834524"/>
              </a:xfrm>
              <a:prstGeom prst="rect">
                <a:avLst/>
              </a:prstGeom>
              <a:blipFill>
                <a:blip r:embed="rId6"/>
                <a:stretch>
                  <a:fillRect l="-1848" t="-10219" b="-18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31DD9A-690B-C88B-6B8F-FC3BC5F865D4}"/>
                  </a:ext>
                </a:extLst>
              </p:cNvPr>
              <p:cNvSpPr txBox="1"/>
              <p:nvPr/>
            </p:nvSpPr>
            <p:spPr>
              <a:xfrm>
                <a:off x="14973300" y="3996314"/>
                <a:ext cx="3029373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600" b="1" i="1" smtClean="0">
                        <a:latin typeface="Cambria Math" panose="02040503050406030204" pitchFamily="18" charset="0"/>
                        <a:ea typeface="나눔고딕" pitchFamily="2" charset="-127"/>
                      </a:rPr>
                      <m:t>𝒇</m:t>
                    </m:r>
                    <m:d>
                      <m:d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b="1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31DD9A-690B-C88B-6B8F-FC3BC5F86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3300" y="3996314"/>
                <a:ext cx="3029373" cy="717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5943E63-60BB-9FBB-66D1-7E02F9BFC670}"/>
              </a:ext>
            </a:extLst>
          </p:cNvPr>
          <p:cNvCxnSpPr>
            <a:cxnSpLocks/>
          </p:cNvCxnSpPr>
          <p:nvPr/>
        </p:nvCxnSpPr>
        <p:spPr>
          <a:xfrm flipV="1">
            <a:off x="13727960" y="3784683"/>
            <a:ext cx="0" cy="1107152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1BA3B93-F2FD-C289-7E69-EB6D18732EA7}"/>
              </a:ext>
            </a:extLst>
          </p:cNvPr>
          <p:cNvCxnSpPr>
            <a:cxnSpLocks/>
          </p:cNvCxnSpPr>
          <p:nvPr/>
        </p:nvCxnSpPr>
        <p:spPr>
          <a:xfrm flipH="1">
            <a:off x="12994536" y="4891835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F1F90D9-570E-FC7E-D1C9-03DFDA30CDAC}"/>
              </a:ext>
            </a:extLst>
          </p:cNvPr>
          <p:cNvCxnSpPr>
            <a:cxnSpLocks/>
          </p:cNvCxnSpPr>
          <p:nvPr/>
        </p:nvCxnSpPr>
        <p:spPr>
          <a:xfrm flipH="1">
            <a:off x="12994536" y="3784683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A3BF7C-7FBC-DD5A-1CB7-F83087DB6FCA}"/>
              </a:ext>
            </a:extLst>
          </p:cNvPr>
          <p:cNvCxnSpPr>
            <a:cxnSpLocks/>
          </p:cNvCxnSpPr>
          <p:nvPr/>
        </p:nvCxnSpPr>
        <p:spPr>
          <a:xfrm flipH="1">
            <a:off x="13764049" y="4355163"/>
            <a:ext cx="769513" cy="0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17BE842-B865-923C-5CD8-E65ED579B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2673" y="730894"/>
            <a:ext cx="5624512" cy="29299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072CE3-3896-92E0-D658-52C32062F6DD}"/>
              </a:ext>
            </a:extLst>
          </p:cNvPr>
          <p:cNvSpPr txBox="1"/>
          <p:nvPr/>
        </p:nvSpPr>
        <p:spPr>
          <a:xfrm>
            <a:off x="18160418" y="3673514"/>
            <a:ext cx="4019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고딕" pitchFamily="2" charset="-127"/>
                <a:ea typeface="나눔고딕" pitchFamily="2" charset="-127"/>
              </a:rPr>
              <a:t>Corresponds </a:t>
            </a:r>
          </a:p>
          <a:p>
            <a:pPr algn="ctr"/>
            <a:r>
              <a:rPr lang="en-US" altLang="ko-KR" sz="2800" dirty="0">
                <a:latin typeface="나눔고딕" pitchFamily="2" charset="-127"/>
                <a:ea typeface="나눔고딕" pitchFamily="2" charset="-127"/>
              </a:rPr>
              <a:t>to a feature point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B6A67-F294-5FD3-5240-546B8980A7F9}"/>
              </a:ext>
            </a:extLst>
          </p:cNvPr>
          <p:cNvSpPr txBox="1"/>
          <p:nvPr/>
        </p:nvSpPr>
        <p:spPr>
          <a:xfrm>
            <a:off x="20853029" y="3686156"/>
            <a:ext cx="4019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고딕" pitchFamily="2" charset="-127"/>
                <a:ea typeface="나눔고딕" pitchFamily="2" charset="-127"/>
              </a:rPr>
              <a:t>Corresponds </a:t>
            </a:r>
          </a:p>
          <a:p>
            <a:pPr algn="ctr"/>
            <a:r>
              <a:rPr lang="en-US" altLang="ko-KR" sz="2800" dirty="0">
                <a:latin typeface="나눔고딕" pitchFamily="2" charset="-127"/>
                <a:ea typeface="나눔고딕" pitchFamily="2" charset="-127"/>
              </a:rPr>
              <a:t>to distance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D8B67B-843E-AA5F-3255-FB8A2FFBAA3B}"/>
                  </a:ext>
                </a:extLst>
              </p:cNvPr>
              <p:cNvSpPr txBox="1"/>
              <p:nvPr/>
            </p:nvSpPr>
            <p:spPr>
              <a:xfrm>
                <a:off x="1106488" y="9331223"/>
                <a:ext cx="1864836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Using Levenberg-Marquardt optimization to minimize</a:t>
                </a:r>
                <a:r>
                  <a:rPr lang="en-US" altLang="ko-KR" sz="36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ko-KR" altLang="en-US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D8B67B-843E-AA5F-3255-FB8A2FFBA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88" y="9331223"/>
                <a:ext cx="18648362" cy="707886"/>
              </a:xfrm>
              <a:prstGeom prst="rect">
                <a:avLst/>
              </a:prstGeom>
              <a:blipFill>
                <a:blip r:embed="rId9"/>
                <a:stretch>
                  <a:fillRect l="-1177" t="-20690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85A3B9-1B59-6ADE-9C24-17D52AEB5B50}"/>
                  </a:ext>
                </a:extLst>
              </p:cNvPr>
              <p:cNvSpPr txBox="1"/>
              <p:nvPr/>
            </p:nvSpPr>
            <p:spPr>
              <a:xfrm>
                <a:off x="1119188" y="10060217"/>
                <a:ext cx="12439650" cy="907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4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4000" b="1" i="1" dirty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p>
                                <m:r>
                                  <a:rPr lang="en-US" altLang="ko-KR" sz="4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4000" b="1" i="1" dirty="0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altLang="ko-KR" sz="4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40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sz="4000" i="1" dirty="0">
                                <a:latin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ctrlPr>
                                  <a:rPr lang="en-US" altLang="ko-KR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4000" b="1" i="1" dirty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p>
                                    <m:r>
                                      <a:rPr lang="en-US" altLang="ko-KR" sz="4000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ko-KR" sz="4000" b="1" i="1" dirty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altLang="ko-KR" sz="4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4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85A3B9-1B59-6ADE-9C24-17D52AEB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10060217"/>
                <a:ext cx="12439650" cy="907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0416BE-8DD3-E96B-878E-30F68793E095}"/>
                  </a:ext>
                </a:extLst>
              </p:cNvPr>
              <p:cNvSpPr txBox="1"/>
              <p:nvPr/>
            </p:nvSpPr>
            <p:spPr>
              <a:xfrm>
                <a:off x="1119188" y="7583831"/>
                <a:ext cx="14158639" cy="732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Jacobian Matrix of </a:t>
                </a:r>
                <a14:m>
                  <m:oMath xmlns:m="http://schemas.openxmlformats.org/officeDocument/2006/math">
                    <m:r>
                      <a:rPr lang="en-US" altLang="ko-KR" sz="40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4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with respect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b="1" dirty="0"/>
                  <a:t> 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0416BE-8DD3-E96B-878E-30F68793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7583831"/>
                <a:ext cx="14158639" cy="732636"/>
              </a:xfrm>
              <a:prstGeom prst="rect">
                <a:avLst/>
              </a:prstGeom>
              <a:blipFill>
                <a:blip r:embed="rId11"/>
                <a:stretch>
                  <a:fillRect l="-1550" t="-19167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EF40F6-FDA9-95CF-9A68-EBD3294A42FD}"/>
                  </a:ext>
                </a:extLst>
              </p:cNvPr>
              <p:cNvSpPr txBox="1"/>
              <p:nvPr/>
            </p:nvSpPr>
            <p:spPr>
              <a:xfrm>
                <a:off x="1106488" y="8476160"/>
                <a:ext cx="12439650" cy="732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40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ko-KR" sz="4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ko-KR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ko-KR" altLang="en-US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sSubSup>
                        <m:sSubSup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4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EF40F6-FDA9-95CF-9A68-EBD3294A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88" y="8476160"/>
                <a:ext cx="12439650" cy="7326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93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90CBDD-6710-CFDC-C169-8EDADDC19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" t="1815" r="2392" b="490"/>
          <a:stretch/>
        </p:blipFill>
        <p:spPr>
          <a:xfrm>
            <a:off x="1119188" y="2077115"/>
            <a:ext cx="8203716" cy="1046625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61FB45-FC75-C343-572D-E860E14C36C4}"/>
              </a:ext>
            </a:extLst>
          </p:cNvPr>
          <p:cNvCxnSpPr>
            <a:cxnSpLocks/>
          </p:cNvCxnSpPr>
          <p:nvPr/>
        </p:nvCxnSpPr>
        <p:spPr>
          <a:xfrm>
            <a:off x="1218578" y="3278257"/>
            <a:ext cx="14478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996A6B-0BAC-62AC-D0B4-14E41FC05279}"/>
              </a:ext>
            </a:extLst>
          </p:cNvPr>
          <p:cNvCxnSpPr>
            <a:cxnSpLocks/>
          </p:cNvCxnSpPr>
          <p:nvPr/>
        </p:nvCxnSpPr>
        <p:spPr>
          <a:xfrm>
            <a:off x="1804988" y="4422085"/>
            <a:ext cx="15609613" cy="155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E0C8BB-ABCF-615B-1951-63E68B67ECC9}"/>
              </a:ext>
            </a:extLst>
          </p:cNvPr>
          <p:cNvSpPr txBox="1"/>
          <p:nvPr/>
        </p:nvSpPr>
        <p:spPr>
          <a:xfrm>
            <a:off x="9144000" y="261276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points received in a laser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35AB71-7AC2-F925-B187-C0490DEFFC27}"/>
                  </a:ext>
                </a:extLst>
              </p:cNvPr>
              <p:cNvSpPr txBox="1"/>
              <p:nvPr/>
            </p:nvSpPr>
            <p:spPr>
              <a:xfrm>
                <a:off x="9144000" y="3761367"/>
                <a:ext cx="12192000" cy="679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Before starting Sweeping,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36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set to zero</a:t>
                </a:r>
                <a:endParaRPr lang="en-US" altLang="ko-KR" sz="36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35AB71-7AC2-F925-B187-C0490DEF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3761367"/>
                <a:ext cx="12192000" cy="679801"/>
              </a:xfrm>
              <a:prstGeom prst="rect">
                <a:avLst/>
              </a:prstGeom>
              <a:blipFill>
                <a:blip r:embed="rId6"/>
                <a:stretch>
                  <a:fillRect l="-1500" t="-11607" b="-29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DD7918-76EA-4354-8F23-5E596E31E657}"/>
                  </a:ext>
                </a:extLst>
              </p:cNvPr>
              <p:cNvSpPr txBox="1"/>
              <p:nvPr/>
            </p:nvSpPr>
            <p:spPr>
              <a:xfrm>
                <a:off x="9144000" y="7395332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Find the correspondence point and calculate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ko-KR" altLang="en-US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)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DD7918-76EA-4354-8F23-5E596E31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7395332"/>
                <a:ext cx="12192000" cy="646331"/>
              </a:xfrm>
              <a:prstGeom prst="rect">
                <a:avLst/>
              </a:prstGeom>
              <a:blipFill>
                <a:blip r:embed="rId7"/>
                <a:stretch>
                  <a:fillRect l="-1500" t="-14151" r="-3050" b="-349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91C491B-ED42-6E5A-8A9B-21139AD485B3}"/>
              </a:ext>
            </a:extLst>
          </p:cNvPr>
          <p:cNvCxnSpPr>
            <a:cxnSpLocks/>
          </p:cNvCxnSpPr>
          <p:nvPr/>
        </p:nvCxnSpPr>
        <p:spPr>
          <a:xfrm>
            <a:off x="1804988" y="8082170"/>
            <a:ext cx="195310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B28D9E5-0929-88E8-75B2-A647B06545E8}"/>
              </a:ext>
            </a:extLst>
          </p:cNvPr>
          <p:cNvCxnSpPr>
            <a:cxnSpLocks/>
          </p:cNvCxnSpPr>
          <p:nvPr/>
        </p:nvCxnSpPr>
        <p:spPr>
          <a:xfrm>
            <a:off x="1804988" y="5091320"/>
            <a:ext cx="14101762" cy="493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4B9C1-BC7C-E8F7-CABF-2BDB43CAA211}"/>
                  </a:ext>
                </a:extLst>
              </p:cNvPr>
              <p:cNvSpPr txBox="1"/>
              <p:nvPr/>
            </p:nvSpPr>
            <p:spPr>
              <a:xfrm>
                <a:off x="9144000" y="4494340"/>
                <a:ext cx="77343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Extract Feature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ko-KR" altLang="en-US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𝜀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4B9C1-BC7C-E8F7-CABF-2BDB43CA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494340"/>
                <a:ext cx="7734300" cy="646331"/>
              </a:xfrm>
              <a:prstGeom prst="rect">
                <a:avLst/>
              </a:prstGeom>
              <a:blipFill>
                <a:blip r:embed="rId8"/>
                <a:stretch>
                  <a:fillRect l="-2364" t="-16038" b="-33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BD6E19-8C46-6F10-4AC8-4CD95074D943}"/>
              </a:ext>
            </a:extLst>
          </p:cNvPr>
          <p:cNvCxnSpPr>
            <a:cxnSpLocks/>
          </p:cNvCxnSpPr>
          <p:nvPr/>
        </p:nvCxnSpPr>
        <p:spPr>
          <a:xfrm>
            <a:off x="1785938" y="12025520"/>
            <a:ext cx="185975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7EBF17-1871-2CCE-36DE-226FD7BC4718}"/>
                  </a:ext>
                </a:extLst>
              </p:cNvPr>
              <p:cNvSpPr txBox="1"/>
              <p:nvPr/>
            </p:nvSpPr>
            <p:spPr>
              <a:xfrm>
                <a:off x="9144000" y="11265329"/>
                <a:ext cx="121920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End of sweep reproject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Nanum Gothic Bold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and return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r>
                          <a:rPr lang="en-US" altLang="ko-KR" b="1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  <m:sup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  <m:r>
                      <a:rPr lang="en-US" altLang="ko-KR" b="1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 spc="-15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Nanum Gothic Bold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7EBF17-1871-2CCE-36DE-226FD7BC4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11265329"/>
                <a:ext cx="12192000" cy="668645"/>
              </a:xfrm>
              <a:prstGeom prst="rect">
                <a:avLst/>
              </a:prstGeom>
              <a:blipFill>
                <a:blip r:embed="rId9"/>
                <a:stretch>
                  <a:fillRect l="-1500" t="-12727" b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A01E5D-9B17-11C5-2A1B-91411C9258C6}"/>
              </a:ext>
            </a:extLst>
          </p:cNvPr>
          <p:cNvCxnSpPr>
            <a:cxnSpLocks/>
          </p:cNvCxnSpPr>
          <p:nvPr/>
        </p:nvCxnSpPr>
        <p:spPr>
          <a:xfrm>
            <a:off x="2263534" y="9606170"/>
            <a:ext cx="161578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85861-1C81-30D6-CCE1-0B1AE130C7E8}"/>
                  </a:ext>
                </a:extLst>
              </p:cNvPr>
              <p:cNvSpPr txBox="1"/>
              <p:nvPr/>
            </p:nvSpPr>
            <p:spPr>
              <a:xfrm>
                <a:off x="9144000" y="8919331"/>
                <a:ext cx="1219200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Find the optimize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36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+1</m:t>
                        </m:r>
                      </m:sub>
                      <m:sup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that minimize distance</a:t>
                </a:r>
                <a14:m>
                  <m:oMath xmlns:m="http://schemas.openxmlformats.org/officeDocument/2006/math">
                    <m:r>
                      <a:rPr lang="en-US" altLang="ko-KR" sz="3600" b="1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</m:t>
                    </m:r>
                    <m:r>
                      <a:rPr lang="en-US" altLang="ko-KR" sz="36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𝑑</m:t>
                    </m:r>
                  </m:oMath>
                </a14:m>
                <a:endParaRPr lang="en-US" altLang="ko-KR" sz="36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A85861-1C81-30D6-CCE1-0B1AE130C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8919331"/>
                <a:ext cx="12192000" cy="668645"/>
              </a:xfrm>
              <a:prstGeom prst="rect">
                <a:avLst/>
              </a:prstGeom>
              <a:blipFill>
                <a:blip r:embed="rId10"/>
                <a:stretch>
                  <a:fillRect l="-1500" t="-10909" b="-3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104C093D-E772-2821-03DE-6A64934C2997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2" name="직선 연결선 41">
            <a:extLst>
              <a:ext uri="{FF2B5EF4-FFF2-40B4-BE49-F238E27FC236}">
                <a16:creationId xmlns:a16="http://schemas.microsoft.com/office/drawing/2014/main" id="{7B4ACCF0-3DB9-C6E7-0352-1C42C74E0DEE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7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247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473AC-E0D5-1576-331C-295C30E8D7EE}"/>
                  </a:ext>
                </a:extLst>
              </p:cNvPr>
              <p:cNvSpPr txBox="1"/>
              <p:nvPr/>
            </p:nvSpPr>
            <p:spPr>
              <a:xfrm>
                <a:off x="982523" y="2219320"/>
                <a:ext cx="14158639" cy="5561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Once per sweep At the end of sweep </a:t>
                </a:r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sz="4000" b="1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latin typeface="나눔고딕" pitchFamily="2" charset="-127"/>
                    <a:ea typeface="나눔고딕" pitchFamily="2" charset="-127"/>
                  </a:rPr>
                  <a:t>Create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From Odometry =&gt; Undistorted point cloud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mtClean="0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4000" dirty="0">
                  <a:latin typeface="나눔고딕" pitchFamily="2" charset="-127"/>
                  <a:ea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                                      =&gt; Pose Transform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𝐿</m:t>
                        </m:r>
                      </m:sup>
                    </m:sSubSup>
                  </m:oMath>
                </a14:m>
                <a:endParaRPr lang="en-US" altLang="ko-KR" sz="4000" b="1" dirty="0"/>
              </a:p>
              <a:p>
                <a:pPr>
                  <a:lnSpc>
                    <a:spcPct val="150000"/>
                  </a:lnSpc>
                </a:pPr>
                <a:endParaRPr lang="en-US" altLang="ko-KR" sz="4000" dirty="0">
                  <a:latin typeface="나눔고딕" pitchFamily="2" charset="-127"/>
                  <a:ea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-Key Concept-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Projects</a:t>
                </a:r>
                <a:r>
                  <a:rPr lang="en-US" altLang="ko-KR" sz="4000" dirty="0">
                    <a:ea typeface="나눔고딕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</m:ctrlPr>
                          </m:accPr>
                          <m:e>
                            <m:r>
                              <a:rPr lang="ko-KR" altLang="en-US" sz="4000" i="1" smtClean="0">
                                <a:latin typeface="Cambria Math" panose="02040503050406030204" pitchFamily="18" charset="0"/>
                                <a:ea typeface="나눔고딕" pitchFamily="2" charset="-127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  <a:ea typeface="나눔고딕" pitchFamily="2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4000" b="1" dirty="0"/>
                  <a:t> 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into world coordinates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ko-KR" alt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473AC-E0D5-1576-331C-295C30E8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2219320"/>
                <a:ext cx="14158639" cy="5561202"/>
              </a:xfrm>
              <a:prstGeom prst="rect">
                <a:avLst/>
              </a:prstGeom>
              <a:blipFill>
                <a:blip r:embed="rId4"/>
                <a:stretch>
                  <a:fillRect l="-1507" b="-2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87A92C8-9C51-55C3-2F38-B51BBCC42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8424" y="7466351"/>
            <a:ext cx="11103577" cy="45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0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247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473AC-E0D5-1576-331C-295C30E8D7EE}"/>
                  </a:ext>
                </a:extLst>
              </p:cNvPr>
              <p:cNvSpPr txBox="1"/>
              <p:nvPr/>
            </p:nvSpPr>
            <p:spPr>
              <a:xfrm>
                <a:off x="982523" y="2219320"/>
                <a:ext cx="19233668" cy="4693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b="1" i="1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  <m:t>𝓠</m:t>
                        </m:r>
                      </m:e>
                      <m:sub>
                        <m: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ko-KR" altLang="en-US" sz="4000" b="1" dirty="0">
                    <a:solidFill>
                      <a:srgbClr val="4F88D3"/>
                    </a:solidFill>
                  </a:rPr>
                  <a:t> </a:t>
                </a:r>
                <a:r>
                  <a:rPr lang="en-US" altLang="ko-KR" sz="4000" dirty="0"/>
                  <a:t>: the point cloud on the map, accumulated until sweep </a:t>
                </a:r>
                <a14:m>
                  <m:oMath xmlns:m="http://schemas.openxmlformats.org/officeDocument/2006/math">
                    <m:r>
                      <a:rPr lang="en-US" altLang="ko-KR" sz="4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sz="4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ko-KR" sz="4000" b="1" i="1" smtClean="0">
                            <a:solidFill>
                              <a:srgbClr val="4F88D3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p>
                    </m:sSubSup>
                  </m:oMath>
                </a14:m>
                <a:r>
                  <a:rPr lang="en-US" altLang="ko-KR" sz="4000" b="1" dirty="0">
                    <a:solidFill>
                      <a:srgbClr val="4F88D3"/>
                    </a:solidFill>
                  </a:rPr>
                  <a:t> </a:t>
                </a:r>
                <a:r>
                  <a:rPr lang="en-US" altLang="ko-KR" sz="4000" dirty="0"/>
                  <a:t>: the pose of the lidar on the map at the end of sweep </a:t>
                </a:r>
                <a14:m>
                  <m:oMath xmlns:m="http://schemas.openxmlformats.org/officeDocument/2006/math">
                    <m:r>
                      <a:rPr lang="en-US" altLang="ko-KR" sz="4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4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4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4000" b="1" i="1" smtClean="0">
                            <a:solidFill>
                              <a:srgbClr val="EA6C08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p>
                    </m:sSubSup>
                  </m:oMath>
                </a14:m>
                <a:r>
                  <a:rPr lang="en-US" altLang="ko-KR" sz="4000" dirty="0"/>
                  <a:t> : The Lidar motion during the sweep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4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4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1" i="1" smtClean="0">
                            <a:solidFill>
                              <a:srgbClr val="6F8D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b="1" i="1" smtClean="0">
                                <a:solidFill>
                                  <a:srgbClr val="6F8D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4000" b="1" i="1" smtClean="0">
                                <a:solidFill>
                                  <a:srgbClr val="6F8D33"/>
                                </a:solidFill>
                                <a:latin typeface="Cambria Math" panose="02040503050406030204" pitchFamily="18" charset="0"/>
                              </a:rPr>
                              <m:t>𝓠</m:t>
                            </m:r>
                          </m:e>
                        </m:acc>
                      </m:e>
                      <m:sub>
                        <m:r>
                          <a:rPr lang="en-US" altLang="ko-KR" sz="4000" b="1" i="1" smtClean="0">
                            <a:solidFill>
                              <a:srgbClr val="6F8D3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sz="4000" b="1" i="1" smtClean="0">
                            <a:solidFill>
                              <a:srgbClr val="6F8D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4000" b="1" i="1" smtClean="0">
                            <a:solidFill>
                              <a:srgbClr val="6F8D3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4000" b="1" dirty="0"/>
                  <a:t> </a:t>
                </a:r>
                <a:r>
                  <a:rPr lang="en-US" altLang="ko-KR" sz="4000" dirty="0"/>
                  <a:t>:  Undistorted point cloud published by odometry algorithm is projected on Map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sz="4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4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4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p>
                    </m:sSubSup>
                    <m:r>
                      <a:rPr lang="en-US" altLang="ko-KR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4000" dirty="0"/>
                  <a:t>: The reprojected point cloud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400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</m:acc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4000" dirty="0"/>
                  <a:t> </a:t>
                </a:r>
                <a:r>
                  <a:rPr lang="en-US" altLang="ko-KR" sz="4000" dirty="0"/>
                  <a:t>to world coordinate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ko-KR" alt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0473AC-E0D5-1576-331C-295C30E8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23" y="2219320"/>
                <a:ext cx="19233668" cy="4693914"/>
              </a:xfrm>
              <a:prstGeom prst="rect">
                <a:avLst/>
              </a:prstGeom>
              <a:blipFill>
                <a:blip r:embed="rId4"/>
                <a:stretch>
                  <a:fillRect b="-4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87A92C8-9C51-55C3-2F38-B51BBCC42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3" y="7967397"/>
            <a:ext cx="11103577" cy="450342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687B4F7-B24A-E72B-8329-E40557FE8E95}"/>
              </a:ext>
            </a:extLst>
          </p:cNvPr>
          <p:cNvSpPr/>
          <p:nvPr/>
        </p:nvSpPr>
        <p:spPr>
          <a:xfrm>
            <a:off x="3518452" y="8313121"/>
            <a:ext cx="1133061" cy="1176165"/>
          </a:xfrm>
          <a:prstGeom prst="ellipse">
            <a:avLst/>
          </a:prstGeom>
          <a:noFill/>
          <a:ln w="762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00E336-835D-6556-3D4E-4177868F5AB4}"/>
              </a:ext>
            </a:extLst>
          </p:cNvPr>
          <p:cNvSpPr/>
          <p:nvPr/>
        </p:nvSpPr>
        <p:spPr>
          <a:xfrm>
            <a:off x="3322672" y="10039099"/>
            <a:ext cx="1133061" cy="1176165"/>
          </a:xfrm>
          <a:prstGeom prst="ellipse">
            <a:avLst/>
          </a:prstGeom>
          <a:noFill/>
          <a:ln w="762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5EC89-4B0F-738F-05D8-C756B39E8A8F}"/>
                  </a:ext>
                </a:extLst>
              </p:cNvPr>
              <p:cNvSpPr txBox="1"/>
              <p:nvPr/>
            </p:nvSpPr>
            <p:spPr>
              <a:xfrm>
                <a:off x="12513677" y="9017496"/>
                <a:ext cx="12195312" cy="1324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Find the Correspondence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4000" i="1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</m:acc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sz="4000" dirty="0"/>
              </a:p>
              <a:p>
                <a:pPr marL="571500" indent="-571500">
                  <a:buFont typeface="Symbol" panose="05050102010706020507" pitchFamily="18" charset="2"/>
                  <a:buChar char="Þ"/>
                </a:pPr>
                <a:r>
                  <a:rPr lang="en-US" altLang="ko-KR" sz="4000" dirty="0"/>
                  <a:t>Optimize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5EC89-4B0F-738F-05D8-C756B39E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677" y="9017496"/>
                <a:ext cx="12195312" cy="1324786"/>
              </a:xfrm>
              <a:prstGeom prst="rect">
                <a:avLst/>
              </a:prstGeom>
              <a:blipFill>
                <a:blip r:embed="rId6"/>
                <a:stretch>
                  <a:fillRect l="-1800" t="-10092" b="-18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49A7F42B-5BB8-CDC9-2032-3B35FBCBF0EB}"/>
              </a:ext>
            </a:extLst>
          </p:cNvPr>
          <p:cNvSpPr/>
          <p:nvPr/>
        </p:nvSpPr>
        <p:spPr>
          <a:xfrm>
            <a:off x="12296314" y="8232666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62563-05A0-5A90-5150-77F762573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4357" y="722320"/>
            <a:ext cx="8201293" cy="31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MAPPING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42479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AC3459-4EB3-B78D-E80C-3B3C1EC1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23" y="2420601"/>
            <a:ext cx="9142374" cy="20440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AA1A37-AF56-96FC-F641-CDF9BD96FB97}"/>
                  </a:ext>
                </a:extLst>
              </p:cNvPr>
              <p:cNvSpPr txBox="1"/>
              <p:nvPr/>
            </p:nvSpPr>
            <p:spPr>
              <a:xfrm>
                <a:off x="1119187" y="5108500"/>
                <a:ext cx="22162813" cy="7397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4000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altLang="ko-KR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: lidar </a:t>
                </a:r>
                <a:r>
                  <a:rPr lang="en-US" altLang="ko-KR" sz="4000" i="1" u="sng" dirty="0">
                    <a:latin typeface="나눔고딕" pitchFamily="2" charset="-127"/>
                    <a:ea typeface="나눔고딕" pitchFamily="2" charset="-127"/>
                  </a:rPr>
                  <a:t>pose</a:t>
                </a:r>
                <a:r>
                  <a:rPr lang="en-US" altLang="ko-KR" sz="4000" dirty="0">
                    <a:latin typeface="나눔고딕" pitchFamily="2" charset="-127"/>
                    <a:ea typeface="나눔고딕" pitchFamily="2" charset="-127"/>
                  </a:rPr>
                  <a:t> from the mapping algorithm generated once per sweep (1Hz)</a:t>
                </a:r>
                <a:endParaRPr lang="en-US" altLang="ko-KR" sz="4000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b="1" dirty="0">
                    <a:latin typeface="나눔고딕" pitchFamily="2" charset="-127"/>
                  </a:rPr>
                  <a:t> :  </a:t>
                </a:r>
                <a:r>
                  <a:rPr lang="en-US" altLang="ko-KR" sz="4000" dirty="0">
                    <a:latin typeface="나눔고딕" pitchFamily="2" charset="-127"/>
                  </a:rPr>
                  <a:t>lidar </a:t>
                </a:r>
                <a:r>
                  <a:rPr lang="en-US" altLang="ko-KR" sz="4000" i="1" u="sng" dirty="0">
                    <a:latin typeface="나눔고딕" pitchFamily="2" charset="-127"/>
                  </a:rPr>
                  <a:t>motion</a:t>
                </a:r>
                <a:r>
                  <a:rPr lang="en-US" altLang="ko-KR" sz="4000" dirty="0">
                    <a:latin typeface="나눔고딕" pitchFamily="2" charset="-127"/>
                  </a:rPr>
                  <a:t> within the current sweep computed by the odometry algorithm (10Hz)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4000" b="1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0" b="1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0" b="1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4000" b="1" dirty="0">
                  <a:latin typeface="나눔고딕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latin typeface="나눔고딕" pitchFamily="2" charset="-127"/>
                  </a:rPr>
                  <a:t>Lidar pose with respect to the map is the combination of the two transforms,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4000" b="1" dirty="0">
                    <a:latin typeface="나눔고딕" pitchFamily="2" charset="-127"/>
                  </a:rPr>
                  <a:t>at the same frequency as the lidar odometry. (10Hz)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AA1A37-AF56-96FC-F641-CDF9BD96F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7" y="5108500"/>
                <a:ext cx="22162813" cy="7397794"/>
              </a:xfrm>
              <a:prstGeom prst="rect">
                <a:avLst/>
              </a:prstGeom>
              <a:blipFill>
                <a:blip r:embed="rId5"/>
                <a:stretch>
                  <a:fillRect l="-990" b="-2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81A3E6D-CC6B-0F2E-C3C3-ABAA61404D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3" t="19056"/>
          <a:stretch/>
        </p:blipFill>
        <p:spPr>
          <a:xfrm>
            <a:off x="1119188" y="7517141"/>
            <a:ext cx="14318036" cy="28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55229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9AC84-38F9-8953-6D0B-4BCA2FF75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3" t="19056"/>
          <a:stretch/>
        </p:blipFill>
        <p:spPr>
          <a:xfrm>
            <a:off x="1119188" y="3247626"/>
            <a:ext cx="14318036" cy="2857521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39B458A-5369-A5A0-DCF2-6A166429CC96}"/>
              </a:ext>
            </a:extLst>
          </p:cNvPr>
          <p:cNvSpPr txBox="1"/>
          <p:nvPr/>
        </p:nvSpPr>
        <p:spPr>
          <a:xfrm>
            <a:off x="982523" y="2121826"/>
            <a:ext cx="4637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Software System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3">
                <a:extLst>
                  <a:ext uri="{FF2B5EF4-FFF2-40B4-BE49-F238E27FC236}">
                    <a16:creationId xmlns:a16="http://schemas.microsoft.com/office/drawing/2014/main" id="{AEC1E6D3-9067-2FD3-CA73-D5BA6D7C8BA3}"/>
                  </a:ext>
                </a:extLst>
              </p:cNvPr>
              <p:cNvSpPr txBox="1"/>
              <p:nvPr/>
            </p:nvSpPr>
            <p:spPr>
              <a:xfrm>
                <a:off x="871811" y="7239666"/>
                <a:ext cx="23850239" cy="3206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accPr>
                      <m:e>
                        <m:r>
                          <a:rPr lang="ko-KR" altLang="en-US" sz="4000" b="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Nanum Gothic Bold" charset="-127"/>
                          </a:rPr>
                          <m:t>𝒫</m:t>
                        </m:r>
                      </m:e>
                    </m:acc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– The points received in a laser scan</a:t>
                </a: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b="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– During each sweep,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accPr>
                      <m:e>
                        <m:r>
                          <a:rPr lang="ko-KR" altLang="en-US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Nanum Gothic Bold" charset="-127"/>
                          </a:rPr>
                          <m:t>𝒫</m:t>
                        </m:r>
                      </m:e>
                    </m:acc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is registered in Lidar Coordinate {L} and combined point cloud during </a:t>
                </a:r>
              </a:p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sweep </a:t>
                </a:r>
                <a14:m>
                  <m:oMath xmlns:m="http://schemas.openxmlformats.org/officeDocument/2006/math">
                    <m:r>
                      <a:rPr lang="en-US" altLang="ko-KR" sz="4000" b="0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𝑘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forms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ko-KR" altLang="en-US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>
          <p:sp>
            <p:nvSpPr>
              <p:cNvPr id="7" name="텍스트 상자 3">
                <a:extLst>
                  <a:ext uri="{FF2B5EF4-FFF2-40B4-BE49-F238E27FC236}">
                    <a16:creationId xmlns:a16="http://schemas.microsoft.com/office/drawing/2014/main" id="{AEC1E6D3-9067-2FD3-CA73-D5BA6D7C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11" y="7239666"/>
                <a:ext cx="23850239" cy="3206262"/>
              </a:xfrm>
              <a:prstGeom prst="rect">
                <a:avLst/>
              </a:prstGeom>
              <a:blipFill>
                <a:blip r:embed="rId5"/>
                <a:stretch>
                  <a:fillRect t="-2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036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2" y="1042193"/>
            <a:ext cx="20967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53436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AD0DF885-6574-04B9-D8A0-855A03F06475}"/>
              </a:ext>
            </a:extLst>
          </p:cNvPr>
          <p:cNvSpPr txBox="1"/>
          <p:nvPr/>
        </p:nvSpPr>
        <p:spPr>
          <a:xfrm>
            <a:off x="982522" y="2420600"/>
            <a:ext cx="78630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Indoor &amp; Outdoor test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Assistance from an IMU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ko-KR" sz="48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Tests with KITTI Datasets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algn="ctr"/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858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2" y="1042193"/>
            <a:ext cx="107903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– Indoor &amp; Outdoor test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796675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0AE09-EBE5-2A2F-BF3A-1C310CDDC66A}"/>
              </a:ext>
            </a:extLst>
          </p:cNvPr>
          <p:cNvSpPr txBox="1"/>
          <p:nvPr/>
        </p:nvSpPr>
        <p:spPr>
          <a:xfrm>
            <a:off x="982523" y="6459178"/>
            <a:ext cx="8313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 narrow and long corridor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D55F41-E850-AC04-30CD-A19B94A03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5"/>
          <a:stretch/>
        </p:blipFill>
        <p:spPr>
          <a:xfrm>
            <a:off x="10005219" y="2157159"/>
            <a:ext cx="8313877" cy="4302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0E9B3E-974F-F86D-A0AB-0160C5E04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188" y="2157159"/>
            <a:ext cx="8155802" cy="42495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61F256-5101-5424-EBC3-C9FB170BE2FE}"/>
              </a:ext>
            </a:extLst>
          </p:cNvPr>
          <p:cNvSpPr txBox="1"/>
          <p:nvPr/>
        </p:nvSpPr>
        <p:spPr>
          <a:xfrm>
            <a:off x="10005219" y="6459178"/>
            <a:ext cx="8292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 large lobby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29BFA1F-6180-C30C-1869-2AF99BF4B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188" y="7346384"/>
            <a:ext cx="8155802" cy="42563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BEDA6E-4118-71B2-AD3C-03017A713B82}"/>
              </a:ext>
            </a:extLst>
          </p:cNvPr>
          <p:cNvSpPr txBox="1"/>
          <p:nvPr/>
        </p:nvSpPr>
        <p:spPr>
          <a:xfrm>
            <a:off x="1119188" y="11674239"/>
            <a:ext cx="8155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 vegetated road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79CD58-09AB-5990-EE5A-A6A13D2F0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219" y="7370445"/>
            <a:ext cx="8292467" cy="43210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47DED2-1245-D8B9-3070-7A0311ACFEB4}"/>
              </a:ext>
            </a:extLst>
          </p:cNvPr>
          <p:cNvSpPr txBox="1"/>
          <p:nvPr/>
        </p:nvSpPr>
        <p:spPr>
          <a:xfrm>
            <a:off x="10005218" y="11628073"/>
            <a:ext cx="8292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</a:t>
            </a:r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 orchard between two rows of trees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CE934-1A95-0E7F-EB79-23D4131B7AE9}"/>
              </a:ext>
            </a:extLst>
          </p:cNvPr>
          <p:cNvSpPr txBox="1"/>
          <p:nvPr/>
        </p:nvSpPr>
        <p:spPr>
          <a:xfrm>
            <a:off x="982523" y="2061898"/>
            <a:ext cx="17336573" cy="50415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2AFE40-E2DB-2ED7-098E-8DB3F5671CCA}"/>
              </a:ext>
            </a:extLst>
          </p:cNvPr>
          <p:cNvSpPr txBox="1"/>
          <p:nvPr/>
        </p:nvSpPr>
        <p:spPr>
          <a:xfrm>
            <a:off x="982523" y="7278995"/>
            <a:ext cx="17336573" cy="504157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9B6C1C-14AA-3366-8BC4-B59D8B6F465C}"/>
              </a:ext>
            </a:extLst>
          </p:cNvPr>
          <p:cNvSpPr txBox="1"/>
          <p:nvPr/>
        </p:nvSpPr>
        <p:spPr>
          <a:xfrm>
            <a:off x="18474537" y="6495019"/>
            <a:ext cx="480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Indoor Environment</a:t>
            </a:r>
            <a:endParaRPr lang="en-US" altLang="ko-KR" sz="3600" b="1" spc="-1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30B70D-8D71-F6DA-70A7-C1202B438B08}"/>
              </a:ext>
            </a:extLst>
          </p:cNvPr>
          <p:cNvSpPr txBox="1"/>
          <p:nvPr/>
        </p:nvSpPr>
        <p:spPr>
          <a:xfrm>
            <a:off x="18474537" y="11753301"/>
            <a:ext cx="480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Outdoor Environment</a:t>
            </a:r>
            <a:endParaRPr lang="en-US" altLang="ko-KR" sz="3600" b="1" spc="-15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83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344D4E-8F78-60EC-ED55-D5DC3EBB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2" y="2420600"/>
            <a:ext cx="6827977" cy="584403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8CA951-0F40-CB7C-C78A-56A3A056B18F}"/>
              </a:ext>
            </a:extLst>
          </p:cNvPr>
          <p:cNvCxnSpPr/>
          <p:nvPr/>
        </p:nvCxnSpPr>
        <p:spPr>
          <a:xfrm>
            <a:off x="8275320" y="3810000"/>
            <a:ext cx="0" cy="571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C638F2-F104-54C9-ED5A-FB8495AA0A24}"/>
              </a:ext>
            </a:extLst>
          </p:cNvPr>
          <p:cNvCxnSpPr>
            <a:cxnSpLocks/>
          </p:cNvCxnSpPr>
          <p:nvPr/>
        </p:nvCxnSpPr>
        <p:spPr>
          <a:xfrm>
            <a:off x="7780020" y="3836670"/>
            <a:ext cx="533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242AF3-1AB6-B692-CD7D-254E5D7BE2E9}"/>
              </a:ext>
            </a:extLst>
          </p:cNvPr>
          <p:cNvCxnSpPr>
            <a:cxnSpLocks/>
          </p:cNvCxnSpPr>
          <p:nvPr/>
        </p:nvCxnSpPr>
        <p:spPr>
          <a:xfrm>
            <a:off x="7772400" y="4343400"/>
            <a:ext cx="495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318AA6-90CE-9D7F-A610-349FA8139BF7}"/>
              </a:ext>
            </a:extLst>
          </p:cNvPr>
          <p:cNvCxnSpPr/>
          <p:nvPr/>
        </p:nvCxnSpPr>
        <p:spPr>
          <a:xfrm>
            <a:off x="8265795" y="2933700"/>
            <a:ext cx="0" cy="5715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F316961-DF19-5878-EED8-083569B0C78C}"/>
              </a:ext>
            </a:extLst>
          </p:cNvPr>
          <p:cNvCxnSpPr>
            <a:cxnSpLocks/>
          </p:cNvCxnSpPr>
          <p:nvPr/>
        </p:nvCxnSpPr>
        <p:spPr>
          <a:xfrm>
            <a:off x="7766050" y="2971165"/>
            <a:ext cx="533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DB8810-468E-C481-D557-CD029458B138}"/>
              </a:ext>
            </a:extLst>
          </p:cNvPr>
          <p:cNvCxnSpPr>
            <a:cxnSpLocks/>
          </p:cNvCxnSpPr>
          <p:nvPr/>
        </p:nvCxnSpPr>
        <p:spPr>
          <a:xfrm>
            <a:off x="7762875" y="3467100"/>
            <a:ext cx="4953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D0DF21-958D-1B56-3579-370FA46710FA}"/>
              </a:ext>
            </a:extLst>
          </p:cNvPr>
          <p:cNvSpPr txBox="1"/>
          <p:nvPr/>
        </p:nvSpPr>
        <p:spPr>
          <a:xfrm>
            <a:off x="8454237" y="2858869"/>
            <a:ext cx="480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Indoor Environment</a:t>
            </a:r>
            <a:endParaRPr lang="en-US" altLang="ko-KR" sz="3600" b="1" spc="-1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BCFB0A-C5DF-470A-E744-C9293264D0AD}"/>
              </a:ext>
            </a:extLst>
          </p:cNvPr>
          <p:cNvSpPr txBox="1"/>
          <p:nvPr/>
        </p:nvSpPr>
        <p:spPr>
          <a:xfrm>
            <a:off x="8416137" y="3771900"/>
            <a:ext cx="480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Outdoor Environment</a:t>
            </a:r>
            <a:endParaRPr lang="en-US" altLang="ko-KR" sz="3600" b="1" spc="-15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12B5FF-BF3C-C196-FA79-831A4FAD6787}"/>
              </a:ext>
            </a:extLst>
          </p:cNvPr>
          <p:cNvSpPr txBox="1"/>
          <p:nvPr/>
        </p:nvSpPr>
        <p:spPr>
          <a:xfrm>
            <a:off x="8010525" y="6847535"/>
            <a:ext cx="12753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Shows the density of error distributions =&gt; </a:t>
            </a:r>
            <a:r>
              <a:rPr lang="en-US" altLang="ko-KR" sz="3600" b="1" i="1" u="sng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Gaussian distribution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6AE3E-31BA-A02A-2705-F84195FBAD15}"/>
              </a:ext>
            </a:extLst>
          </p:cNvPr>
          <p:cNvSpPr txBox="1"/>
          <p:nvPr/>
        </p:nvSpPr>
        <p:spPr>
          <a:xfrm>
            <a:off x="1437859" y="8500449"/>
            <a:ext cx="20183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It indicates smaller matching errors in </a:t>
            </a:r>
            <a:r>
              <a:rPr lang="en-US" altLang="ko-KR" sz="36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indoor environments </a:t>
            </a:r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than in </a:t>
            </a:r>
            <a:r>
              <a:rPr lang="en-US" altLang="ko-KR" sz="3600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outdoor </a:t>
            </a:r>
            <a:r>
              <a:rPr lang="en-US" altLang="ko-KR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e</a:t>
            </a:r>
            <a:r>
              <a:rPr lang="en-US" altLang="ko-KR" sz="3600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nvironments</a:t>
            </a:r>
          </a:p>
          <a:p>
            <a:endParaRPr lang="en-US" altLang="ko-KR" b="1" spc="-15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Feature matching in </a:t>
            </a:r>
            <a:r>
              <a:rPr lang="en-US" altLang="ko-KR" sz="3600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natural environments </a:t>
            </a:r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is less exact than in </a:t>
            </a:r>
            <a:r>
              <a:rPr lang="en-US" altLang="ko-KR" sz="36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manufactured environments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B2DD2-04EB-BC32-FDBD-A404ED4DCBD1}"/>
              </a:ext>
            </a:extLst>
          </p:cNvPr>
          <p:cNvSpPr/>
          <p:nvPr/>
        </p:nvSpPr>
        <p:spPr>
          <a:xfrm>
            <a:off x="982522" y="1042193"/>
            <a:ext cx="107903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– Indoor &amp; Outdoor test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4" name="직선 연결선 41">
            <a:extLst>
              <a:ext uri="{FF2B5EF4-FFF2-40B4-BE49-F238E27FC236}">
                <a16:creationId xmlns:a16="http://schemas.microsoft.com/office/drawing/2014/main" id="{C71891B0-54C7-3318-BCF3-EB790EC02170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796675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017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7DEC7E-0F39-D47F-2896-F8790B93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2" y="2439648"/>
            <a:ext cx="14827841" cy="5723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576C74-7270-5D60-6B2C-D35AEFA71FCF}"/>
              </a:ext>
            </a:extLst>
          </p:cNvPr>
          <p:cNvSpPr/>
          <p:nvPr/>
        </p:nvSpPr>
        <p:spPr>
          <a:xfrm>
            <a:off x="982522" y="1042193"/>
            <a:ext cx="107903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– Indoor &amp; Outdoor test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5C3A75ED-A843-237B-66BF-086AB46AF0B2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7966755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D08F1C-5A75-3FF7-6D79-919AF1B0144F}"/>
              </a:ext>
            </a:extLst>
          </p:cNvPr>
          <p:cNvSpPr txBox="1"/>
          <p:nvPr/>
        </p:nvSpPr>
        <p:spPr>
          <a:xfrm>
            <a:off x="1119188" y="10018253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2856"/>
                </a:solidFill>
                <a:latin typeface="나눔고딕" pitchFamily="2" charset="-127"/>
                <a:ea typeface="나눔고딕" pitchFamily="2" charset="-127"/>
              </a:rPr>
              <a:t>Error : Corridor &gt; Orchard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F1DE3-116B-0BDA-21F6-0B13CF47E5FC}"/>
              </a:ext>
            </a:extLst>
          </p:cNvPr>
          <p:cNvSpPr txBox="1"/>
          <p:nvPr/>
        </p:nvSpPr>
        <p:spPr>
          <a:xfrm>
            <a:off x="1119188" y="11211079"/>
            <a:ext cx="19572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matching in </a:t>
            </a:r>
            <a:r>
              <a:rPr lang="en-US" altLang="ko-KR" sz="3600" b="1" spc="-1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natural environments </a:t>
            </a:r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is less exact than in </a:t>
            </a:r>
            <a:r>
              <a:rPr lang="en-US" altLang="ko-KR" sz="3600" b="1" spc="-1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manufactured environments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11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106178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- Assistance from an IMU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83654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471B5C1-0570-CFEB-3772-D8785528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48" y="2993124"/>
            <a:ext cx="9835405" cy="6819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4CC1EC-174C-B04B-D44D-C67565CBB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8013" y="2283331"/>
            <a:ext cx="4620896" cy="8176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046406-418A-5358-2606-080684890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3805" y="2232395"/>
            <a:ext cx="3528160" cy="32204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4CC7A4-AED8-3B07-F3EF-CF60EC6CF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3805" y="6560528"/>
            <a:ext cx="3528160" cy="3232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82BB24-9CA1-E1DF-D1E6-EFA77B5494E0}"/>
              </a:ext>
            </a:extLst>
          </p:cNvPr>
          <p:cNvSpPr txBox="1"/>
          <p:nvPr/>
        </p:nvSpPr>
        <p:spPr>
          <a:xfrm>
            <a:off x="17329083" y="5683500"/>
            <a:ext cx="4853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Our Method +IMU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36895-FDD0-C218-284C-6ECD8E29BA95}"/>
              </a:ext>
            </a:extLst>
          </p:cNvPr>
          <p:cNvSpPr txBox="1"/>
          <p:nvPr/>
        </p:nvSpPr>
        <p:spPr>
          <a:xfrm>
            <a:off x="18017905" y="9855404"/>
            <a:ext cx="3956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Our Method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EDCEC-6093-9574-B32C-A55070014677}"/>
              </a:ext>
            </a:extLst>
          </p:cNvPr>
          <p:cNvSpPr txBox="1"/>
          <p:nvPr/>
        </p:nvSpPr>
        <p:spPr>
          <a:xfrm>
            <a:off x="1273035" y="10269050"/>
            <a:ext cx="171327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IMU :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Use Orientation provided by IMU</a:t>
            </a:r>
          </a:p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Our Method :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Estimate translation </a:t>
            </a:r>
          </a:p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Our Method +IMU :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IMU data for preprocessing followed by proposed Method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D7BA5-FA36-BF30-14F8-88F0EEE89458}"/>
              </a:ext>
            </a:extLst>
          </p:cNvPr>
          <p:cNvSpPr txBox="1"/>
          <p:nvPr/>
        </p:nvSpPr>
        <p:spPr>
          <a:xfrm>
            <a:off x="14608872" y="1333765"/>
            <a:ext cx="9578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Sharper : Our </a:t>
            </a:r>
            <a:r>
              <a:rPr lang="en-US" altLang="ko-KR" b="1" dirty="0" err="1">
                <a:latin typeface="나눔고딕" pitchFamily="2" charset="-127"/>
                <a:ea typeface="나눔고딕" pitchFamily="2" charset="-127"/>
              </a:rPr>
              <a:t>Method+IMU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 &gt; Our Method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94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106178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- Assistance from an IMU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8365471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87E96E-7DF1-6A7C-049B-B6E257A6D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2" y="2476453"/>
            <a:ext cx="13970709" cy="6318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460B3-BB5D-E75A-2B5B-FB8B070BC0C3}"/>
              </a:ext>
            </a:extLst>
          </p:cNvPr>
          <p:cNvSpPr txBox="1"/>
          <p:nvPr/>
        </p:nvSpPr>
        <p:spPr>
          <a:xfrm>
            <a:off x="1119188" y="10018253"/>
            <a:ext cx="12194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002856"/>
                </a:solidFill>
                <a:latin typeface="나눔고딕" pitchFamily="2" charset="-127"/>
                <a:ea typeface="나눔고딕" pitchFamily="2" charset="-127"/>
              </a:rPr>
              <a:t>Error : IMU &gt; Ours &gt; </a:t>
            </a:r>
            <a:r>
              <a:rPr lang="en-US" altLang="ko-KR" sz="4000" b="1" dirty="0" err="1">
                <a:solidFill>
                  <a:srgbClr val="002856"/>
                </a:solidFill>
                <a:latin typeface="나눔고딕" pitchFamily="2" charset="-127"/>
                <a:ea typeface="나눔고딕" pitchFamily="2" charset="-127"/>
              </a:rPr>
              <a:t>Ours+IMU</a:t>
            </a:r>
            <a:endParaRPr lang="ko-KR" altLang="en-US" sz="4000" b="1" dirty="0">
              <a:solidFill>
                <a:srgbClr val="0028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61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106178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 - Tests with KITTI Datasets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8616483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BC78714-BAC8-3068-F7E6-5D81C6CCE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21" y="2129593"/>
            <a:ext cx="7867114" cy="67811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2593B4-B543-FA85-6387-E87A2C86B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205" y="1916276"/>
            <a:ext cx="8138784" cy="66353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9B738D-D711-E088-D5B1-940333AB4B73}"/>
              </a:ext>
            </a:extLst>
          </p:cNvPr>
          <p:cNvSpPr txBox="1"/>
          <p:nvPr/>
        </p:nvSpPr>
        <p:spPr>
          <a:xfrm>
            <a:off x="982523" y="9491400"/>
            <a:ext cx="228994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The datasets mainly cover three types of environments: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나눔고딕" pitchFamily="2" charset="-127"/>
                <a:ea typeface="나눔고딕" pitchFamily="2" charset="-127"/>
              </a:rPr>
              <a:t>“urban” 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with buildings around,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나눔고딕" pitchFamily="2" charset="-127"/>
                <a:ea typeface="나눔고딕" pitchFamily="2" charset="-127"/>
              </a:rPr>
              <a:t>“country” 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on small roads with vegetations in the scene,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나눔고딕" pitchFamily="2" charset="-127"/>
                <a:ea typeface="나눔고딕" pitchFamily="2" charset="-127"/>
              </a:rPr>
              <a:t>“highway”  </a:t>
            </a:r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where roads are wide and the surrounding environment is relatively clean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3D667-53BA-CAEC-F775-75E35E4C8F57}"/>
              </a:ext>
            </a:extLst>
          </p:cNvPr>
          <p:cNvSpPr txBox="1"/>
          <p:nvPr/>
        </p:nvSpPr>
        <p:spPr>
          <a:xfrm>
            <a:off x="13666484" y="4873817"/>
            <a:ext cx="5188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&lt;Lidar cloud Urban&gt;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342CF2-5390-185C-89D6-EAF33046E7D4}"/>
              </a:ext>
            </a:extLst>
          </p:cNvPr>
          <p:cNvSpPr txBox="1"/>
          <p:nvPr/>
        </p:nvSpPr>
        <p:spPr>
          <a:xfrm>
            <a:off x="13471808" y="8531526"/>
            <a:ext cx="557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&lt;Urban environment&gt;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82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LOAM’s Limitation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70514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17CBAA-9CC9-928B-EDEB-FE68F7DF601F}"/>
              </a:ext>
            </a:extLst>
          </p:cNvPr>
          <p:cNvSpPr txBox="1"/>
          <p:nvPr/>
        </p:nvSpPr>
        <p:spPr>
          <a:xfrm>
            <a:off x="982523" y="3109992"/>
            <a:ext cx="1677346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특징점</a:t>
            </a:r>
            <a:r>
              <a:rPr lang="ko-KR" altLang="en-US" sz="4000" dirty="0"/>
              <a:t> 계산에 많은 </a:t>
            </a:r>
            <a:r>
              <a:rPr lang="ko-KR" altLang="en-US" sz="4000" dirty="0" err="1"/>
              <a:t>연산량이</a:t>
            </a:r>
            <a:r>
              <a:rPr lang="ko-KR" altLang="en-US" sz="4000" dirty="0"/>
              <a:t> 필요함</a:t>
            </a:r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/>
              <a:t>-&gt; </a:t>
            </a:r>
            <a:r>
              <a:rPr lang="ko-KR" altLang="en-US" sz="4000" dirty="0"/>
              <a:t>계산 시간을 줄이고 </a:t>
            </a:r>
            <a:r>
              <a:rPr lang="en-US" altLang="ko-KR" sz="4000" dirty="0"/>
              <a:t>(loop back)</a:t>
            </a:r>
            <a:r>
              <a:rPr lang="ko-KR" altLang="en-US" sz="4000" dirty="0"/>
              <a:t>을 지원하여 </a:t>
            </a:r>
            <a:r>
              <a:rPr lang="en-US" altLang="ko-KR" sz="4000" dirty="0"/>
              <a:t>Slam</a:t>
            </a:r>
            <a:r>
              <a:rPr lang="ko-KR" altLang="en-US" sz="4000" dirty="0"/>
              <a:t>에 안정성을 높임</a:t>
            </a:r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0F6367-6E5D-0620-AE0C-80BB6B13D04A}"/>
              </a:ext>
            </a:extLst>
          </p:cNvPr>
          <p:cNvSpPr/>
          <p:nvPr/>
        </p:nvSpPr>
        <p:spPr>
          <a:xfrm>
            <a:off x="1134923" y="5522205"/>
            <a:ext cx="39857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LegoLOAM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583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55229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9AC84-38F9-8953-6D0B-4BCA2FF75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3" t="19056"/>
          <a:stretch/>
        </p:blipFill>
        <p:spPr>
          <a:xfrm>
            <a:off x="1119188" y="3247626"/>
            <a:ext cx="14318036" cy="2857521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39B458A-5369-A5A0-DCF2-6A166429CC96}"/>
              </a:ext>
            </a:extLst>
          </p:cNvPr>
          <p:cNvSpPr txBox="1"/>
          <p:nvPr/>
        </p:nvSpPr>
        <p:spPr>
          <a:xfrm>
            <a:off x="982523" y="2121826"/>
            <a:ext cx="4637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Software System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AEC1E6D3-9067-2FD3-CA73-D5BA6D7C8BA3}"/>
              </a:ext>
            </a:extLst>
          </p:cNvPr>
          <p:cNvSpPr txBox="1"/>
          <p:nvPr/>
        </p:nvSpPr>
        <p:spPr>
          <a:xfrm>
            <a:off x="5620329" y="7701200"/>
            <a:ext cx="1622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: Calculate Relative Motion of lidar using 2 consecutive sweeps (10Hz)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41B584-8C63-C637-0CFB-A6F0F0EC3EEA}"/>
              </a:ext>
            </a:extLst>
          </p:cNvPr>
          <p:cNvSpPr/>
          <p:nvPr/>
        </p:nvSpPr>
        <p:spPr>
          <a:xfrm>
            <a:off x="727752" y="10713025"/>
            <a:ext cx="4703046" cy="847898"/>
          </a:xfrm>
          <a:prstGeom prst="rect">
            <a:avLst/>
          </a:prstGeom>
          <a:solidFill>
            <a:srgbClr val="94B7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2856"/>
                </a:solidFill>
              </a:rPr>
              <a:t>Transform Integration</a:t>
            </a:r>
            <a:endParaRPr lang="ko-KR" altLang="en-US" sz="4000" dirty="0">
              <a:solidFill>
                <a:srgbClr val="0028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BC9ABB-7CC4-EBD2-1454-531CCAF3E50E}"/>
              </a:ext>
            </a:extLst>
          </p:cNvPr>
          <p:cNvSpPr/>
          <p:nvPr/>
        </p:nvSpPr>
        <p:spPr>
          <a:xfrm>
            <a:off x="727752" y="9163060"/>
            <a:ext cx="4703046" cy="847898"/>
          </a:xfrm>
          <a:prstGeom prst="rect">
            <a:avLst/>
          </a:prstGeom>
          <a:solidFill>
            <a:srgbClr val="CD6A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2856"/>
                </a:solidFill>
              </a:rPr>
              <a:t>Lidar Mapping</a:t>
            </a:r>
            <a:endParaRPr lang="ko-KR" altLang="en-US" sz="4000" dirty="0">
              <a:solidFill>
                <a:srgbClr val="00285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110AC8-4424-DCF9-4B2F-A0CA0F5BAD5D}"/>
              </a:ext>
            </a:extLst>
          </p:cNvPr>
          <p:cNvSpPr/>
          <p:nvPr/>
        </p:nvSpPr>
        <p:spPr>
          <a:xfrm>
            <a:off x="727752" y="7618014"/>
            <a:ext cx="4703046" cy="847898"/>
          </a:xfrm>
          <a:prstGeom prst="rect">
            <a:avLst/>
          </a:prstGeom>
          <a:solidFill>
            <a:srgbClr val="A99A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2856"/>
                </a:solidFill>
              </a:rPr>
              <a:t>Lidar Odometry</a:t>
            </a:r>
            <a:endParaRPr lang="ko-KR" altLang="en-US" sz="4000" dirty="0">
              <a:solidFill>
                <a:srgbClr val="002856"/>
              </a:solidFill>
            </a:endParaRPr>
          </a:p>
        </p:txBody>
      </p:sp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17E49E2B-608D-0C5F-4C88-A2E845B1109E}"/>
              </a:ext>
            </a:extLst>
          </p:cNvPr>
          <p:cNvSpPr txBox="1"/>
          <p:nvPr/>
        </p:nvSpPr>
        <p:spPr>
          <a:xfrm>
            <a:off x="5620329" y="9263672"/>
            <a:ext cx="18536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: Matching Offline Map with Odometry by undistorted </a:t>
            </a:r>
            <a:r>
              <a:rPr lang="en-US" altLang="ko-KR" sz="4000" b="1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PointCloud</a:t>
            </a:r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(1Hz)</a:t>
            </a:r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75A976BA-7BAD-C335-A343-0E27508C5304}"/>
              </a:ext>
            </a:extLst>
          </p:cNvPr>
          <p:cNvSpPr txBox="1"/>
          <p:nvPr/>
        </p:nvSpPr>
        <p:spPr>
          <a:xfrm>
            <a:off x="5620329" y="10811059"/>
            <a:ext cx="14848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: Calculate Transform by Odometry (10Hz) and Mapping (1Hz)</a:t>
            </a:r>
          </a:p>
        </p:txBody>
      </p:sp>
    </p:spTree>
    <p:extLst>
      <p:ext uri="{BB962C8B-B14F-4D97-AF65-F5344CB8AC3E}">
        <p14:creationId xmlns:p14="http://schemas.microsoft.com/office/powerpoint/2010/main" val="3412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1119188" y="2786800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71E006-F88E-E625-DF5A-A0C74CFD3A9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5D1373BF-6808-7F45-B669-A30338B8D5FC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9F6046CB-0CE9-D858-D6C7-FF33FFC15015}"/>
              </a:ext>
            </a:extLst>
          </p:cNvPr>
          <p:cNvSpPr txBox="1"/>
          <p:nvPr/>
        </p:nvSpPr>
        <p:spPr>
          <a:xfrm>
            <a:off x="1071371" y="4630061"/>
            <a:ext cx="11061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B. Finding Feature Point Correspondence</a:t>
            </a:r>
          </a:p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Feature Point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를 통한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distance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계산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DF66364E-E2E7-36E4-FF79-F539C5C5C644}"/>
              </a:ext>
            </a:extLst>
          </p:cNvPr>
          <p:cNvSpPr txBox="1"/>
          <p:nvPr/>
        </p:nvSpPr>
        <p:spPr>
          <a:xfrm>
            <a:off x="1119188" y="6422436"/>
            <a:ext cx="18736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C. Motion Estimation</a:t>
            </a:r>
          </a:p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Feature Point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와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distance matching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을 통한 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Motion Estimation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73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LOAM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55229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039B458A-5369-A5A0-DCF2-6A166429CC96}"/>
              </a:ext>
            </a:extLst>
          </p:cNvPr>
          <p:cNvSpPr txBox="1"/>
          <p:nvPr/>
        </p:nvSpPr>
        <p:spPr>
          <a:xfrm>
            <a:off x="982523" y="2121826"/>
            <a:ext cx="4261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Lidar Hardware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C7C92-3A17-C5BC-0251-AFC75118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335" y="3202906"/>
            <a:ext cx="4859589" cy="3299721"/>
          </a:xfrm>
          <a:prstGeom prst="rect">
            <a:avLst/>
          </a:prstGeom>
        </p:spPr>
      </p:pic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2B02A253-DC53-B5AA-45D9-8F0F26B470BB}"/>
              </a:ext>
            </a:extLst>
          </p:cNvPr>
          <p:cNvSpPr txBox="1"/>
          <p:nvPr/>
        </p:nvSpPr>
        <p:spPr>
          <a:xfrm>
            <a:off x="982523" y="6622838"/>
            <a:ext cx="7157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&lt;Hokuyo UTM-30LX 2D LiDAR&gt;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D852A-3EB6-3852-886A-82B61F359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7365186"/>
            <a:ext cx="22391413" cy="3392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3">
                <a:extLst>
                  <a:ext uri="{FF2B5EF4-FFF2-40B4-BE49-F238E27FC236}">
                    <a16:creationId xmlns:a16="http://schemas.microsoft.com/office/drawing/2014/main" id="{3C7686A8-8C0C-05B7-9242-C30A2A112CE8}"/>
                  </a:ext>
                </a:extLst>
              </p:cNvPr>
              <p:cNvSpPr txBox="1"/>
              <p:nvPr/>
            </p:nvSpPr>
            <p:spPr>
              <a:xfrm>
                <a:off x="3934121" y="10826266"/>
                <a:ext cx="381598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𝟎</m:t>
                    </m:r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.</m:t>
                    </m:r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𝟐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𝟓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Resolution</a:t>
                </a:r>
              </a:p>
            </p:txBody>
          </p:sp>
        </mc:Choice>
        <mc:Fallback xmlns="">
          <p:sp>
            <p:nvSpPr>
              <p:cNvPr id="14" name="텍스트 상자 3">
                <a:extLst>
                  <a:ext uri="{FF2B5EF4-FFF2-40B4-BE49-F238E27FC236}">
                    <a16:creationId xmlns:a16="http://schemas.microsoft.com/office/drawing/2014/main" id="{3C7686A8-8C0C-05B7-9242-C30A2A11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21" y="10826266"/>
                <a:ext cx="3815981" cy="707886"/>
              </a:xfrm>
              <a:prstGeom prst="rect">
                <a:avLst/>
              </a:prstGeom>
              <a:blipFill>
                <a:blip r:embed="rId6"/>
                <a:stretch>
                  <a:fillRect t="-15517" r="-4473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3">
                <a:extLst>
                  <a:ext uri="{FF2B5EF4-FFF2-40B4-BE49-F238E27FC236}">
                    <a16:creationId xmlns:a16="http://schemas.microsoft.com/office/drawing/2014/main" id="{672D312D-EC67-13E8-ECAC-384C4D2B2004}"/>
                  </a:ext>
                </a:extLst>
              </p:cNvPr>
              <p:cNvSpPr txBox="1"/>
              <p:nvPr/>
            </p:nvSpPr>
            <p:spPr>
              <a:xfrm>
                <a:off x="12601871" y="10826266"/>
                <a:ext cx="108061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Rotation Motors :  </a:t>
                </a:r>
                <a14:m>
                  <m:oMath xmlns:m="http://schemas.openxmlformats.org/officeDocument/2006/math">
                    <m:r>
                      <a:rPr lang="en-US" altLang="ko-KR" sz="4000" b="0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180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/s between </a:t>
                </a:r>
                <a14:m>
                  <m:oMath xmlns:m="http://schemas.openxmlformats.org/officeDocument/2006/math">
                    <m:r>
                      <a:rPr lang="en-US" altLang="ko-KR" sz="4000" b="0" i="0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−9</m:t>
                    </m:r>
                    <m:r>
                      <a:rPr lang="en-US" altLang="ko-KR" sz="4000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0</m:t>
                    </m:r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4000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9</m:t>
                    </m:r>
                    <m:r>
                      <a:rPr lang="en-US" altLang="ko-KR" sz="4000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0</m:t>
                    </m:r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7" name="텍스트 상자 3">
                <a:extLst>
                  <a:ext uri="{FF2B5EF4-FFF2-40B4-BE49-F238E27FC236}">
                    <a16:creationId xmlns:a16="http://schemas.microsoft.com/office/drawing/2014/main" id="{672D312D-EC67-13E8-ECAC-384C4D2B2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1871" y="10826266"/>
                <a:ext cx="10806163" cy="707886"/>
              </a:xfrm>
              <a:prstGeom prst="rect">
                <a:avLst/>
              </a:prstGeom>
              <a:blipFill>
                <a:blip r:embed="rId7"/>
                <a:stretch>
                  <a:fillRect l="-1974" t="-15517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3">
                <a:extLst>
                  <a:ext uri="{FF2B5EF4-FFF2-40B4-BE49-F238E27FC236}">
                    <a16:creationId xmlns:a16="http://schemas.microsoft.com/office/drawing/2014/main" id="{CF07F5D9-7C93-962F-FF88-FC47E80A55B5}"/>
                  </a:ext>
                </a:extLst>
              </p:cNvPr>
              <p:cNvSpPr txBox="1"/>
              <p:nvPr/>
            </p:nvSpPr>
            <p:spPr>
              <a:xfrm>
                <a:off x="9676446" y="3396517"/>
                <a:ext cx="11540339" cy="25545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𝟏𝟖𝟎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i="0" spc="-150" dirty="0">
                    <a:latin typeface="Cambria Math" panose="02040503050406030204" pitchFamily="18" charset="0"/>
                    <a:ea typeface="Cambria Math" panose="02040503050406030204" pitchFamily="18" charset="0"/>
                    <a:cs typeface="Nanum Gothic Bold" charset="-127"/>
                  </a:rPr>
                  <a:t> </a:t>
                </a:r>
                <a:r>
                  <a:rPr lang="en-US" altLang="ko-KR" sz="4000" i="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Field </a:t>
                </a:r>
                <a:r>
                  <a:rPr lang="en-US" altLang="ko-KR" dirty="0">
                    <a:latin typeface="나눔고딕" pitchFamily="2" charset="-127"/>
                    <a:ea typeface="나눔고딕" pitchFamily="2" charset="-127"/>
                  </a:rPr>
                  <a:t>of</a:t>
                </a:r>
                <a:r>
                  <a:rPr lang="en-US" altLang="ko-KR" sz="4000" i="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 View(FOV)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𝟎</m:t>
                    </m:r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.</m:t>
                    </m:r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𝟐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𝟓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Resolution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𝟒𝟎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[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𝑙𝑖𝑛𝑒𝑠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/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𝑠𝑒𝑐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]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Rotation Motors :  </a:t>
                </a:r>
                <a14:m>
                  <m:oMath xmlns:m="http://schemas.openxmlformats.org/officeDocument/2006/math"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𝟏𝟖𝟎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/s between </a:t>
                </a:r>
                <a14:m>
                  <m:oMath xmlns:m="http://schemas.openxmlformats.org/officeDocument/2006/math">
                    <m:r>
                      <a:rPr lang="en-US" altLang="ko-KR" sz="4000" b="1" i="0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−</m:t>
                    </m:r>
                    <m:r>
                      <a:rPr lang="en-US" altLang="ko-KR" sz="4000" b="1" i="0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𝟗</m:t>
                    </m:r>
                    <m:r>
                      <a:rPr lang="en-US" altLang="ko-KR" sz="40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𝟎</m:t>
                    </m:r>
                    <m:r>
                      <a:rPr lang="en-US" altLang="ko-KR" sz="40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𝟗</m:t>
                    </m:r>
                    <m:r>
                      <a:rPr lang="en-US" altLang="ko-KR" sz="40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𝟎</m:t>
                    </m:r>
                    <m:r>
                      <a:rPr lang="en-US" altLang="ko-KR" sz="4000" b="1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8" name="텍스트 상자 3">
                <a:extLst>
                  <a:ext uri="{FF2B5EF4-FFF2-40B4-BE49-F238E27FC236}">
                    <a16:creationId xmlns:a16="http://schemas.microsoft.com/office/drawing/2014/main" id="{CF07F5D9-7C93-962F-FF88-FC47E80A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446" y="3396517"/>
                <a:ext cx="11540339" cy="2554545"/>
              </a:xfrm>
              <a:prstGeom prst="rect">
                <a:avLst/>
              </a:prstGeom>
              <a:blipFill>
                <a:blip r:embed="rId8"/>
                <a:stretch>
                  <a:fillRect l="-1636" t="-5463" b="-85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6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5DF1EA-E208-14AD-E665-23670C048E97}"/>
                  </a:ext>
                </a:extLst>
              </p:cNvPr>
              <p:cNvSpPr txBox="1"/>
              <p:nvPr/>
            </p:nvSpPr>
            <p:spPr>
              <a:xfrm>
                <a:off x="1119188" y="3555253"/>
                <a:ext cx="195903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Laser</a:t>
                </a:r>
                <a:r>
                  <a:rPr lang="ko-KR" altLang="en-US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Scanner rotates at an angular speed of </a:t>
                </a:r>
                <a14:m>
                  <m:oMath xmlns:m="http://schemas.openxmlformats.org/officeDocument/2006/math"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𝟏𝟖𝟎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°/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𝒔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and generates scans at 40</a:t>
                </a: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𝐻𝑧</m:t>
                    </m:r>
                  </m:oMath>
                </a14:m>
                <a:endParaRPr lang="en-US" altLang="ko-KR" sz="40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The resolution in the perpendicular direction to the scan planes  </a:t>
                </a:r>
                <a14:m>
                  <m:oMath xmlns:m="http://schemas.openxmlformats.org/officeDocument/2006/math"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𝟏𝟖𝟎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°/</m:t>
                    </m:r>
                    <m:r>
                      <a:rPr lang="en-US" altLang="ko-KR" sz="4000" b="1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𝟒𝟎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=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𝟒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.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𝟓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°</m:t>
                    </m:r>
                    <m:r>
                      <a:rPr lang="en-US" altLang="ko-KR" sz="4000" b="1" i="1" spc="-150" dirty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</m:t>
                    </m:r>
                  </m:oMath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5DF1EA-E208-14AD-E665-23670C048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3555253"/>
                <a:ext cx="19590300" cy="1323439"/>
              </a:xfrm>
              <a:prstGeom prst="rect">
                <a:avLst/>
              </a:prstGeom>
              <a:blipFill>
                <a:blip r:embed="rId4"/>
                <a:stretch>
                  <a:fillRect l="-1120" t="-10599" b="-16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D0E0794-9EA6-6F41-5C0E-F1FFDBC8B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486"/>
          <a:stretch/>
        </p:blipFill>
        <p:spPr>
          <a:xfrm>
            <a:off x="2893802" y="7579575"/>
            <a:ext cx="6226596" cy="20265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B1ABF4-AD48-7164-94AC-C801DFE17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9994" y="7580886"/>
            <a:ext cx="6919494" cy="2398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C2D6E8-F3BF-D0B2-FCA3-DDC1BCB7AC9C}"/>
              </a:ext>
            </a:extLst>
          </p:cNvPr>
          <p:cNvSpPr txBox="1"/>
          <p:nvPr/>
        </p:nvSpPr>
        <p:spPr>
          <a:xfrm>
            <a:off x="2143653" y="9856230"/>
            <a:ext cx="7714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&lt;Resolution in horizontality&gt;</a:t>
            </a: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D86840-B118-7694-B9B8-302556986C5C}"/>
              </a:ext>
            </a:extLst>
          </p:cNvPr>
          <p:cNvSpPr txBox="1"/>
          <p:nvPr/>
        </p:nvSpPr>
        <p:spPr>
          <a:xfrm>
            <a:off x="13394455" y="9856230"/>
            <a:ext cx="7044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&lt;Resolution in perpendicular&gt;</a:t>
            </a:r>
            <a:endParaRPr lang="en-US" altLang="ko-KR" sz="40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71E006-F88E-E625-DF5A-A0C74CFD3A93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5D1373BF-6808-7F45-B669-A30338B8D5FC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8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/>
              <p:nvPr/>
            </p:nvSpPr>
            <p:spPr>
              <a:xfrm>
                <a:off x="1255853" y="8377064"/>
                <a:ext cx="8122480" cy="14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853" y="8377064"/>
                <a:ext cx="8122480" cy="1436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80150390-78EF-C959-1582-2A75F726B0D9}"/>
              </a:ext>
            </a:extLst>
          </p:cNvPr>
          <p:cNvSpPr/>
          <p:nvPr/>
        </p:nvSpPr>
        <p:spPr>
          <a:xfrm>
            <a:off x="1119188" y="7816848"/>
            <a:ext cx="8304912" cy="224432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FA09E7E3-7E1A-78DA-76B4-30C97EBC8FFB}"/>
              </a:ext>
            </a:extLst>
          </p:cNvPr>
          <p:cNvSpPr txBox="1"/>
          <p:nvPr/>
        </p:nvSpPr>
        <p:spPr>
          <a:xfrm>
            <a:off x="1574524" y="7276308"/>
            <a:ext cx="280878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Curvature</a:t>
            </a: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B8EF-33E4-B92C-0DEA-3065F24332B4}"/>
                  </a:ext>
                </a:extLst>
              </p:cNvPr>
              <p:cNvSpPr txBox="1"/>
              <p:nvPr/>
            </p:nvSpPr>
            <p:spPr>
              <a:xfrm>
                <a:off x="10659453" y="8071959"/>
                <a:ext cx="106500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-&gt;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The points in scan are sorted based on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value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B8EF-33E4-B92C-0DEA-3065F243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453" y="8071959"/>
                <a:ext cx="10650043" cy="707886"/>
              </a:xfrm>
              <a:prstGeom prst="rect">
                <a:avLst/>
              </a:prstGeom>
              <a:blipFill>
                <a:blip r:embed="rId6"/>
                <a:stretch>
                  <a:fillRect l="-2061" t="-19828" r="-1832" b="-37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FA1578C-1024-083B-6DF0-DB8322645C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3"/>
          <a:stretch/>
        </p:blipFill>
        <p:spPr>
          <a:xfrm>
            <a:off x="9797648" y="745682"/>
            <a:ext cx="7292382" cy="3744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3">
                <a:extLst>
                  <a:ext uri="{FF2B5EF4-FFF2-40B4-BE49-F238E27FC236}">
                    <a16:creationId xmlns:a16="http://schemas.microsoft.com/office/drawing/2014/main" id="{4A179D27-92FD-A653-4BBD-842116629C28}"/>
                  </a:ext>
                </a:extLst>
              </p:cNvPr>
              <p:cNvSpPr txBox="1"/>
              <p:nvPr/>
            </p:nvSpPr>
            <p:spPr>
              <a:xfrm>
                <a:off x="1119188" y="4678655"/>
                <a:ext cx="18980517" cy="20576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𝑖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 </m:t>
                    </m:r>
                  </m:oMath>
                </a14:m>
                <a:r>
                  <a:rPr lang="en-US" altLang="ko-KR" sz="4000" spc="-150" dirty="0">
                    <a:latin typeface="나눔고딕" pitchFamily="2" charset="-127"/>
                    <a:ea typeface="나눔고딕" pitchFamily="2" charset="-127"/>
                    <a:cs typeface="Nanum Gothic Bold" charset="-127"/>
                  </a:rPr>
                  <a:t>  : 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4000" b="0" i="1" spc="-1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𝑖</m:t>
                    </m:r>
                    <m:r>
                      <a:rPr lang="ko-KR" altLang="en-US" sz="40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4000" i="1" spc="-150" dirty="0">
                  <a:latin typeface="나눔고딕" pitchFamily="2" charset="-127"/>
                  <a:ea typeface="나눔고딕" pitchFamily="2" charset="-127"/>
                  <a:cs typeface="Nanum Gothic Bold" charset="-127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𝑆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 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The set of consecutive points of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returned by the laser scanner in the same scan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40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(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𝑘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,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)</m:t>
                        </m:r>
                      </m:sub>
                      <m:sup>
                        <m:r>
                          <a:rPr lang="en-US" altLang="ko-KR" sz="40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:  In Lidar coordinate system </a:t>
                </a:r>
                <a14:m>
                  <m:oMath xmlns:m="http://schemas.openxmlformats.org/officeDocument/2006/math"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{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𝐿</m:t>
                    </m:r>
                    <m:r>
                      <a:rPr lang="en-US" altLang="ko-KR" sz="40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Nanum Gothic Bold" charset="-127"/>
                      </a:rPr>
                      <m:t>}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𝑖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that satisfy </a:t>
                </a:r>
                <a14:m>
                  <m:oMath xmlns:m="http://schemas.openxmlformats.org/officeDocument/2006/math">
                    <m:r>
                      <a:rPr lang="en-US" altLang="ko-KR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𝑖</m:t>
                    </m:r>
                    <m:r>
                      <a:rPr lang="ko-KR" altLang="en-US" sz="4000" i="1" spc="-150"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 Bold" charset="-127"/>
                      </a:rPr>
                      <m:t>∈</m:t>
                    </m:r>
                    <m:sSub>
                      <m:sSubPr>
                        <m:ctrlP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 Bold" charset="-127"/>
                          </a:rPr>
                          <m:t>𝒫</m:t>
                        </m:r>
                      </m:e>
                      <m:sub>
                        <m:r>
                          <a:rPr lang="en-US" altLang="ko-KR" sz="400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" name="텍스트 상자 3">
                <a:extLst>
                  <a:ext uri="{FF2B5EF4-FFF2-40B4-BE49-F238E27FC236}">
                    <a16:creationId xmlns:a16="http://schemas.microsoft.com/office/drawing/2014/main" id="{4A179D27-92FD-A653-4BBD-84211662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678655"/>
                <a:ext cx="18980517" cy="2057679"/>
              </a:xfrm>
              <a:prstGeom prst="rect">
                <a:avLst/>
              </a:prstGeom>
              <a:blipFill>
                <a:blip r:embed="rId8"/>
                <a:stretch>
                  <a:fillRect t="-6471" r="-128"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3">
                <a:extLst>
                  <a:ext uri="{FF2B5EF4-FFF2-40B4-BE49-F238E27FC236}">
                    <a16:creationId xmlns:a16="http://schemas.microsoft.com/office/drawing/2014/main" id="{92F231CF-6360-1085-E488-58784415A646}"/>
                  </a:ext>
                </a:extLst>
              </p:cNvPr>
              <p:cNvSpPr txBox="1"/>
              <p:nvPr/>
            </p:nvSpPr>
            <p:spPr>
              <a:xfrm>
                <a:off x="11191920" y="8985386"/>
                <a:ext cx="8586949" cy="1631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relatively maximum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edge points</a:t>
                </a:r>
              </a:p>
              <a:p>
                <a:endParaRPr lang="en-US" altLang="ko-KR" sz="2000" b="1" i="1" spc="-150" dirty="0"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4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relatively minimum </a:t>
                </a:r>
                <a:r>
                  <a:rPr lang="en-US" altLang="ko-KR" sz="4000" b="1" i="1" spc="-150" dirty="0">
                    <a:highlight>
                      <a:srgbClr val="FD2424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planar points</a:t>
                </a:r>
              </a:p>
            </p:txBody>
          </p:sp>
        </mc:Choice>
        <mc:Fallback xmlns="">
          <p:sp>
            <p:nvSpPr>
              <p:cNvPr id="13" name="텍스트 상자 3">
                <a:extLst>
                  <a:ext uri="{FF2B5EF4-FFF2-40B4-BE49-F238E27FC236}">
                    <a16:creationId xmlns:a16="http://schemas.microsoft.com/office/drawing/2014/main" id="{92F231CF-6360-1085-E488-58784415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920" y="8985386"/>
                <a:ext cx="8586949" cy="1631216"/>
              </a:xfrm>
              <a:prstGeom prst="rect">
                <a:avLst/>
              </a:prstGeom>
              <a:blipFill>
                <a:blip r:embed="rId9"/>
                <a:stretch>
                  <a:fillRect t="-8582" b="-15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63DB04-439D-BE6B-667C-BD8F97591AE6}"/>
              </a:ext>
            </a:extLst>
          </p:cNvPr>
          <p:cNvCxnSpPr/>
          <p:nvPr/>
        </p:nvCxnSpPr>
        <p:spPr>
          <a:xfrm>
            <a:off x="19599965" y="9277219"/>
            <a:ext cx="0" cy="10734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1651C3-B3C0-8999-5F03-F45326DBDAEB}"/>
              </a:ext>
            </a:extLst>
          </p:cNvPr>
          <p:cNvCxnSpPr/>
          <p:nvPr/>
        </p:nvCxnSpPr>
        <p:spPr>
          <a:xfrm>
            <a:off x="18904226" y="9315319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F44C7E-E386-A671-FC83-A2354FDE3253}"/>
              </a:ext>
            </a:extLst>
          </p:cNvPr>
          <p:cNvCxnSpPr/>
          <p:nvPr/>
        </p:nvCxnSpPr>
        <p:spPr>
          <a:xfrm>
            <a:off x="18910576" y="10312269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C7DAD1-2FF3-0D0B-FFAC-10A5A7F5679A}"/>
              </a:ext>
            </a:extLst>
          </p:cNvPr>
          <p:cNvCxnSpPr/>
          <p:nvPr/>
        </p:nvCxnSpPr>
        <p:spPr>
          <a:xfrm>
            <a:off x="19599965" y="9800994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AF4F20-E939-BE1D-C72D-7DC4DBD2B8E8}"/>
              </a:ext>
            </a:extLst>
          </p:cNvPr>
          <p:cNvSpPr txBox="1"/>
          <p:nvPr/>
        </p:nvSpPr>
        <p:spPr>
          <a:xfrm>
            <a:off x="20474608" y="9407584"/>
            <a:ext cx="3132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Point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A376BF-302E-6E57-2E09-E90D7FCFC7D9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6" name="직선 연결선 41">
            <a:extLst>
              <a:ext uri="{FF2B5EF4-FFF2-40B4-BE49-F238E27FC236}">
                <a16:creationId xmlns:a16="http://schemas.microsoft.com/office/drawing/2014/main" id="{76CF3F0B-0615-9EF3-A414-72D0F2E4AE09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5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/>
              <p:nvPr/>
            </p:nvSpPr>
            <p:spPr>
              <a:xfrm>
                <a:off x="1119188" y="4320465"/>
                <a:ext cx="8122480" cy="14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129D28-548E-48E7-B43E-ABB0D16C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188" y="4320465"/>
                <a:ext cx="8122480" cy="1436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80150390-78EF-C959-1582-2A75F726B0D9}"/>
              </a:ext>
            </a:extLst>
          </p:cNvPr>
          <p:cNvSpPr/>
          <p:nvPr/>
        </p:nvSpPr>
        <p:spPr>
          <a:xfrm>
            <a:off x="982523" y="3760249"/>
            <a:ext cx="8304912" cy="224432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FA09E7E3-7E1A-78DA-76B4-30C97EBC8FFB}"/>
              </a:ext>
            </a:extLst>
          </p:cNvPr>
          <p:cNvSpPr txBox="1"/>
          <p:nvPr/>
        </p:nvSpPr>
        <p:spPr>
          <a:xfrm>
            <a:off x="1437859" y="3219709"/>
            <a:ext cx="280878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Curvature</a:t>
            </a:r>
          </a:p>
        </p:txBody>
      </p:sp>
      <p:sp>
        <p:nvSpPr>
          <p:cNvPr id="14" name="텍스트 상자 3">
            <a:extLst>
              <a:ext uri="{FF2B5EF4-FFF2-40B4-BE49-F238E27FC236}">
                <a16:creationId xmlns:a16="http://schemas.microsoft.com/office/drawing/2014/main" id="{B2976244-682F-61BB-5FFA-968BBB04B2A4}"/>
              </a:ext>
            </a:extLst>
          </p:cNvPr>
          <p:cNvSpPr txBox="1"/>
          <p:nvPr/>
        </p:nvSpPr>
        <p:spPr>
          <a:xfrm>
            <a:off x="982523" y="2121826"/>
            <a:ext cx="7292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A. Feature Point Extraction</a:t>
            </a:r>
            <a:endParaRPr lang="en-US" altLang="ko-KR" sz="4800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B8EF-33E4-B92C-0DEA-3065F24332B4}"/>
                  </a:ext>
                </a:extLst>
              </p:cNvPr>
              <p:cNvSpPr txBox="1"/>
              <p:nvPr/>
            </p:nvSpPr>
            <p:spPr>
              <a:xfrm>
                <a:off x="10522788" y="3789863"/>
                <a:ext cx="195903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-&gt; The points in scan are sorted based on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value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B8EF-33E4-B92C-0DEA-3065F243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788" y="3789863"/>
                <a:ext cx="19590300" cy="707886"/>
              </a:xfrm>
              <a:prstGeom prst="rect">
                <a:avLst/>
              </a:prstGeom>
              <a:blipFill>
                <a:blip r:embed="rId6"/>
                <a:stretch>
                  <a:fillRect l="-1089" t="-15517" b="-362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3">
                <a:extLst>
                  <a:ext uri="{FF2B5EF4-FFF2-40B4-BE49-F238E27FC236}">
                    <a16:creationId xmlns:a16="http://schemas.microsoft.com/office/drawing/2014/main" id="{92F231CF-6360-1085-E488-58784415A646}"/>
                  </a:ext>
                </a:extLst>
              </p:cNvPr>
              <p:cNvSpPr txBox="1"/>
              <p:nvPr/>
            </p:nvSpPr>
            <p:spPr>
              <a:xfrm>
                <a:off x="11055256" y="4703290"/>
                <a:ext cx="7661328" cy="1692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relatively maximum </a:t>
                </a:r>
                <a:r>
                  <a:rPr lang="en-US" altLang="ko-KR" sz="4000" b="1" i="1" spc="-150" dirty="0">
                    <a:highlight>
                      <a:srgbClr val="FFFF00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edge points</a:t>
                </a:r>
              </a:p>
              <a:p>
                <a:endParaRPr lang="en-US" altLang="ko-KR" sz="2000" b="1" i="1" spc="-150" dirty="0"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40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relatively minimum </a:t>
                </a:r>
                <a:r>
                  <a:rPr lang="en-US" altLang="ko-KR" sz="4000" b="1" i="1" spc="-150" dirty="0">
                    <a:highlight>
                      <a:srgbClr val="FD2424"/>
                    </a:highlight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planar points</a:t>
                </a:r>
              </a:p>
            </p:txBody>
          </p:sp>
        </mc:Choice>
        <mc:Fallback xmlns="">
          <p:sp>
            <p:nvSpPr>
              <p:cNvPr id="13" name="텍스트 상자 3">
                <a:extLst>
                  <a:ext uri="{FF2B5EF4-FFF2-40B4-BE49-F238E27FC236}">
                    <a16:creationId xmlns:a16="http://schemas.microsoft.com/office/drawing/2014/main" id="{92F231CF-6360-1085-E488-58784415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256" y="4703290"/>
                <a:ext cx="7661328" cy="1692771"/>
              </a:xfrm>
              <a:prstGeom prst="rect">
                <a:avLst/>
              </a:prstGeom>
              <a:blipFill>
                <a:blip r:embed="rId7"/>
                <a:stretch>
                  <a:fillRect t="-8303" r="-1752" b="-115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15FBD67-C63D-E95D-E581-733D28FF3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226" y="7063390"/>
            <a:ext cx="6276975" cy="472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9F69D6-FAD2-680C-30A7-915C6FDDBA00}"/>
              </a:ext>
            </a:extLst>
          </p:cNvPr>
          <p:cNvSpPr txBox="1"/>
          <p:nvPr/>
        </p:nvSpPr>
        <p:spPr>
          <a:xfrm>
            <a:off x="8444355" y="9075362"/>
            <a:ext cx="111158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Lidar cloud taken in a corridor</a:t>
            </a:r>
          </a:p>
          <a:p>
            <a:r>
              <a:rPr lang="en-US" altLang="ko-KR" sz="400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The Lidar moves toward the wall on the left side</a:t>
            </a:r>
          </a:p>
          <a:p>
            <a:endParaRPr lang="en-US" altLang="ko-KR" sz="4000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This results in motion distortion on the wall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6F383B-296F-4886-5ED2-9991182DE7B9}"/>
              </a:ext>
            </a:extLst>
          </p:cNvPr>
          <p:cNvCxnSpPr/>
          <p:nvPr/>
        </p:nvCxnSpPr>
        <p:spPr>
          <a:xfrm>
            <a:off x="19503211" y="4939927"/>
            <a:ext cx="0" cy="10734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107A30-6FC7-4555-8C47-9576C3F9CB67}"/>
              </a:ext>
            </a:extLst>
          </p:cNvPr>
          <p:cNvCxnSpPr/>
          <p:nvPr/>
        </p:nvCxnSpPr>
        <p:spPr>
          <a:xfrm>
            <a:off x="18807472" y="4978027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0B9D2D6-C38F-4F14-D756-1BDBE386B98B}"/>
              </a:ext>
            </a:extLst>
          </p:cNvPr>
          <p:cNvCxnSpPr/>
          <p:nvPr/>
        </p:nvCxnSpPr>
        <p:spPr>
          <a:xfrm>
            <a:off x="18813822" y="5974977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973AED-3F14-3974-B139-C5132598E646}"/>
              </a:ext>
            </a:extLst>
          </p:cNvPr>
          <p:cNvCxnSpPr/>
          <p:nvPr/>
        </p:nvCxnSpPr>
        <p:spPr>
          <a:xfrm>
            <a:off x="19503211" y="5463702"/>
            <a:ext cx="695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A01EEF-9FA1-99DE-C2DC-AEFC33292470}"/>
              </a:ext>
            </a:extLst>
          </p:cNvPr>
          <p:cNvSpPr txBox="1"/>
          <p:nvPr/>
        </p:nvSpPr>
        <p:spPr>
          <a:xfrm>
            <a:off x="20377854" y="5070292"/>
            <a:ext cx="3132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Feature Point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C8BF99-B69D-D084-F334-9E63F3EE4389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LIDAR Odometry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3" name="직선 연결선 41">
            <a:extLst>
              <a:ext uri="{FF2B5EF4-FFF2-40B4-BE49-F238E27FC236}">
                <a16:creationId xmlns:a16="http://schemas.microsoft.com/office/drawing/2014/main" id="{77D3BF17-293D-D536-C1DA-7A2370E7B071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427196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8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2615</TotalTime>
  <Words>2174</Words>
  <Application>Microsoft Office PowerPoint</Application>
  <PresentationFormat>사용자 지정</PresentationFormat>
  <Paragraphs>396</Paragraphs>
  <Slides>38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Geomanist Light</vt:lpstr>
      <vt:lpstr>나눔고딕</vt:lpstr>
      <vt:lpstr>맑은 고딕</vt:lpstr>
      <vt:lpstr>Arial</vt:lpstr>
      <vt:lpstr>Calibri</vt:lpstr>
      <vt:lpstr>Calibri Light</vt:lpstr>
      <vt:lpstr>Cambria Math</vt:lpstr>
      <vt:lpstr>Symbol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(학생) 정해찬 (전기전자공학과)</cp:lastModifiedBy>
  <cp:revision>73</cp:revision>
  <dcterms:created xsi:type="dcterms:W3CDTF">2017-02-16T07:20:56Z</dcterms:created>
  <dcterms:modified xsi:type="dcterms:W3CDTF">2023-01-13T04:49:13Z</dcterms:modified>
</cp:coreProperties>
</file>